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7"/>
  </p:notesMasterIdLst>
  <p:sldIdLst>
    <p:sldId id="257" r:id="rId2"/>
    <p:sldId id="266" r:id="rId3"/>
    <p:sldId id="267" r:id="rId4"/>
    <p:sldId id="336" r:id="rId5"/>
    <p:sldId id="348" r:id="rId6"/>
    <p:sldId id="350" r:id="rId7"/>
    <p:sldId id="351" r:id="rId8"/>
    <p:sldId id="352" r:id="rId9"/>
    <p:sldId id="331" r:id="rId10"/>
    <p:sldId id="335" r:id="rId11"/>
    <p:sldId id="268" r:id="rId12"/>
    <p:sldId id="324" r:id="rId13"/>
    <p:sldId id="275" r:id="rId14"/>
    <p:sldId id="345" r:id="rId15"/>
    <p:sldId id="276" r:id="rId16"/>
    <p:sldId id="343" r:id="rId17"/>
    <p:sldId id="344" r:id="rId18"/>
    <p:sldId id="342" r:id="rId19"/>
    <p:sldId id="269" r:id="rId20"/>
    <p:sldId id="270" r:id="rId21"/>
    <p:sldId id="277" r:id="rId22"/>
    <p:sldId id="279" r:id="rId23"/>
    <p:sldId id="278" r:id="rId24"/>
    <p:sldId id="299" r:id="rId25"/>
    <p:sldId id="326" r:id="rId26"/>
    <p:sldId id="287" r:id="rId27"/>
    <p:sldId id="338" r:id="rId28"/>
    <p:sldId id="319" r:id="rId29"/>
    <p:sldId id="320" r:id="rId30"/>
    <p:sldId id="321" r:id="rId31"/>
    <p:sldId id="328" r:id="rId32"/>
    <p:sldId id="341" r:id="rId33"/>
    <p:sldId id="282" r:id="rId34"/>
    <p:sldId id="283" r:id="rId35"/>
    <p:sldId id="288" r:id="rId36"/>
    <p:sldId id="289" r:id="rId37"/>
    <p:sldId id="290" r:id="rId38"/>
    <p:sldId id="291" r:id="rId39"/>
    <p:sldId id="339" r:id="rId40"/>
    <p:sldId id="292" r:id="rId41"/>
    <p:sldId id="293" r:id="rId42"/>
    <p:sldId id="294" r:id="rId43"/>
    <p:sldId id="295" r:id="rId44"/>
    <p:sldId id="329" r:id="rId45"/>
    <p:sldId id="296" r:id="rId46"/>
    <p:sldId id="301" r:id="rId47"/>
    <p:sldId id="302" r:id="rId48"/>
    <p:sldId id="303" r:id="rId49"/>
    <p:sldId id="305" r:id="rId50"/>
    <p:sldId id="306" r:id="rId51"/>
    <p:sldId id="307" r:id="rId52"/>
    <p:sldId id="308" r:id="rId53"/>
    <p:sldId id="333" r:id="rId54"/>
    <p:sldId id="309" r:id="rId55"/>
    <p:sldId id="298" r:id="rId56"/>
    <p:sldId id="310" r:id="rId57"/>
    <p:sldId id="334" r:id="rId58"/>
    <p:sldId id="349" r:id="rId59"/>
    <p:sldId id="346" r:id="rId60"/>
    <p:sldId id="312" r:id="rId61"/>
    <p:sldId id="313" r:id="rId62"/>
    <p:sldId id="317" r:id="rId63"/>
    <p:sldId id="332" r:id="rId64"/>
    <p:sldId id="318" r:id="rId65"/>
    <p:sldId id="34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07" autoAdjust="0"/>
  </p:normalViewPr>
  <p:slideViewPr>
    <p:cSldViewPr>
      <p:cViewPr varScale="1">
        <p:scale>
          <a:sx n="105" d="100"/>
          <a:sy n="105" d="100"/>
        </p:scale>
        <p:origin x="-1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6BCA2-5EB2-4E81-9862-AB1B43BF2BAB}" type="datetimeFigureOut">
              <a:rPr lang="en-US" smtClean="0"/>
              <a:pPr/>
              <a:t>3/3/2010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22470-40A8-4C21-A373-57B477A0974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22470-40A8-4C21-A373-57B477A0974C}"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22470-40A8-4C21-A373-57B477A0974C}" type="slidenum">
              <a:rPr lang="en-US" smtClean="0"/>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22470-40A8-4C21-A373-57B477A0974C}" type="slidenum">
              <a:rPr lang="en-US" smtClean="0"/>
              <a:pPr/>
              <a:t>57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22470-40A8-4C21-A373-57B477A0974C}" type="slidenum">
              <a:rPr lang="en-US" smtClean="0"/>
              <a:pPr/>
              <a:t>58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22470-40A8-4C21-A373-57B477A0974C}" type="slidenum">
              <a:rPr lang="en-US" smtClean="0"/>
              <a:pPr/>
              <a:t>59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205ECEB-FE64-4EAF-B01D-DD94425E87E7}" type="datetimeFigureOut">
              <a:rPr lang="en-US" smtClean="0"/>
              <a:pPr/>
              <a:t>3/3/2010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05ECEB-FE64-4EAF-B01D-DD94425E87E7}"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05ECEB-FE64-4EAF-B01D-DD94425E87E7}"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05ECEB-FE64-4EAF-B01D-DD94425E87E7}"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05ECEB-FE64-4EAF-B01D-DD94425E87E7}"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05ECEB-FE64-4EAF-B01D-DD94425E87E7}" type="datetimeFigureOut">
              <a:rPr lang="en-US" smtClean="0"/>
              <a:pPr/>
              <a:t>3/3/2010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205ECEB-FE64-4EAF-B01D-DD94425E87E7}" type="datetimeFigureOut">
              <a:rPr lang="en-US" smtClean="0"/>
              <a:pPr/>
              <a:t>3/3/2010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05ECEB-FE64-4EAF-B01D-DD94425E87E7}" type="datetimeFigureOut">
              <a:rPr lang="en-US" smtClean="0"/>
              <a:pPr/>
              <a:t>3/3/2010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5ECEB-FE64-4EAF-B01D-DD94425E87E7}" type="datetimeFigureOut">
              <a:rPr lang="en-US" smtClean="0"/>
              <a:pPr/>
              <a:t>3/3/2010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05ECEB-FE64-4EAF-B01D-DD94425E87E7}" type="datetimeFigureOut">
              <a:rPr lang="en-US" smtClean="0"/>
              <a:pPr/>
              <a:t>3/3/2010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205ECEB-FE64-4EAF-B01D-DD94425E87E7}" type="datetimeFigureOut">
              <a:rPr lang="en-US" smtClean="0"/>
              <a:pPr/>
              <a:t>3/3/2010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0A43B43D-942A-4FE7-8F1B-D137E504469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205ECEB-FE64-4EAF-B01D-DD94425E87E7}" type="datetimeFigureOut">
              <a:rPr lang="en-US" smtClean="0"/>
              <a:pPr/>
              <a:t>3/3/2010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3B43D-942A-4FE7-8F1B-D137E504469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urtw@si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905000"/>
          </a:xfrm>
        </p:spPr>
        <p:txBody>
          <a:bodyPr>
            <a:normAutofit fontScale="90000"/>
          </a:bodyPr>
          <a:lstStyle/>
          <a:p>
            <a:r>
              <a:rPr lang="en-US" dirty="0" smtClean="0"/>
              <a:t>Computer and data protection techniques and why we need them</a:t>
            </a:r>
            <a:endParaRPr lang="en-US" dirty="0"/>
          </a:p>
        </p:txBody>
      </p:sp>
      <p:sp>
        <p:nvSpPr>
          <p:cNvPr id="3" name="Subtitle 2"/>
          <p:cNvSpPr>
            <a:spLocks noGrp="1"/>
          </p:cNvSpPr>
          <p:nvPr>
            <p:ph type="subTitle" idx="1"/>
          </p:nvPr>
        </p:nvSpPr>
        <p:spPr>
          <a:xfrm>
            <a:off x="533400" y="3228536"/>
            <a:ext cx="7854696" cy="3172264"/>
          </a:xfrm>
        </p:spPr>
        <p:txBody>
          <a:bodyPr>
            <a:normAutofit/>
          </a:bodyPr>
          <a:lstStyle/>
          <a:p>
            <a:endParaRPr lang="en-US" dirty="0" smtClean="0"/>
          </a:p>
          <a:p>
            <a:r>
              <a:rPr lang="en-US" dirty="0" smtClean="0"/>
              <a:t>Curt Wilson</a:t>
            </a:r>
          </a:p>
          <a:p>
            <a:r>
              <a:rPr lang="en-US" dirty="0" smtClean="0"/>
              <a:t>IT Security Officer &amp; Security Team Lead</a:t>
            </a:r>
          </a:p>
          <a:p>
            <a:r>
              <a:rPr lang="en-US" dirty="0" smtClean="0"/>
              <a:t>Southern Illinois University Carbondale</a:t>
            </a:r>
          </a:p>
          <a:p>
            <a:r>
              <a:rPr lang="en-US" dirty="0" smtClean="0">
                <a:hlinkClick r:id="rId2"/>
              </a:rPr>
              <a:t>curtw@siu.edu</a:t>
            </a:r>
            <a:endParaRPr lang="en-US" dirty="0" smtClean="0"/>
          </a:p>
          <a:p>
            <a:r>
              <a:rPr lang="en-US" dirty="0" smtClean="0"/>
              <a:t>618-453-6237</a:t>
            </a:r>
          </a:p>
          <a:p>
            <a:endParaRPr lang="en-US" dirty="0" smtClean="0"/>
          </a:p>
          <a:p>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762000" y="4267200"/>
            <a:ext cx="1190625"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2400" y="152400"/>
            <a:ext cx="88392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crimeware does</a:t>
            </a:r>
            <a:endParaRPr lang="en-US" dirty="0"/>
          </a:p>
        </p:txBody>
      </p:sp>
      <p:sp>
        <p:nvSpPr>
          <p:cNvPr id="3" name="Content Placeholder 2"/>
          <p:cNvSpPr>
            <a:spLocks noGrp="1"/>
          </p:cNvSpPr>
          <p:nvPr>
            <p:ph idx="1"/>
          </p:nvPr>
        </p:nvSpPr>
        <p:spPr/>
        <p:txBody>
          <a:bodyPr>
            <a:normAutofit/>
          </a:bodyPr>
          <a:lstStyle/>
          <a:p>
            <a:r>
              <a:rPr lang="en-US" dirty="0" smtClean="0"/>
              <a:t>Typically steals usernames and passwords from victim computers in a stealthy manner. Other data can be stolen as well, such as </a:t>
            </a:r>
            <a:r>
              <a:rPr lang="en-US" dirty="0" smtClean="0"/>
              <a:t>screenshots and sensitive files. </a:t>
            </a:r>
            <a:endParaRPr lang="en-US" dirty="0" smtClean="0"/>
          </a:p>
          <a:p>
            <a:r>
              <a:rPr lang="en-US" dirty="0" smtClean="0"/>
              <a:t>Criminals typically target financial sites, however a recent attack aimed at automatically stealing Microsoft Office and PDF files from the hard drive</a:t>
            </a:r>
          </a:p>
          <a:p>
            <a:r>
              <a:rPr lang="en-US" dirty="0" smtClean="0"/>
              <a:t>Whatever data can be sold on the black </a:t>
            </a:r>
            <a:r>
              <a:rPr lang="en-US" dirty="0" smtClean="0"/>
              <a:t>market or monetized </a:t>
            </a:r>
            <a:r>
              <a:rPr lang="en-US" dirty="0" smtClean="0"/>
              <a:t>is of interest to the criminals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Malware and crimeware functions</a:t>
            </a:r>
            <a:endParaRPr lang="en-US" dirty="0"/>
          </a:p>
        </p:txBody>
      </p:sp>
      <p:sp>
        <p:nvSpPr>
          <p:cNvPr id="3" name="Content Placeholder 2"/>
          <p:cNvSpPr>
            <a:spLocks noGrp="1"/>
          </p:cNvSpPr>
          <p:nvPr>
            <p:ph idx="1"/>
          </p:nvPr>
        </p:nvSpPr>
        <p:spPr/>
        <p:txBody>
          <a:bodyPr>
            <a:normAutofit/>
          </a:bodyPr>
          <a:lstStyle/>
          <a:p>
            <a:r>
              <a:rPr lang="en-US" dirty="0" smtClean="0"/>
              <a:t>Typical malware functionality:</a:t>
            </a:r>
          </a:p>
          <a:p>
            <a:pPr lvl="1"/>
            <a:r>
              <a:rPr lang="en-US" dirty="0" smtClean="0"/>
              <a:t>Download and install other malware</a:t>
            </a:r>
          </a:p>
          <a:p>
            <a:pPr lvl="1"/>
            <a:r>
              <a:rPr lang="en-US" dirty="0" smtClean="0"/>
              <a:t>Install a keystroke logger (to capture passwords and other sensitive data as they are typed)</a:t>
            </a:r>
          </a:p>
          <a:p>
            <a:pPr lvl="1"/>
            <a:r>
              <a:rPr lang="en-US" dirty="0" smtClean="0"/>
              <a:t>Join the computer to a “botnet”</a:t>
            </a:r>
          </a:p>
          <a:p>
            <a:pPr lvl="2"/>
            <a:r>
              <a:rPr lang="en-US" dirty="0" smtClean="0"/>
              <a:t>A botnet is a network of compromised computers, under the control of the attacker. </a:t>
            </a:r>
          </a:p>
          <a:p>
            <a:pPr lvl="2"/>
            <a:r>
              <a:rPr lang="en-US" dirty="0" smtClean="0"/>
              <a:t>Used to make more money or perform other types of attacks</a:t>
            </a:r>
          </a:p>
          <a:p>
            <a:pPr lvl="1"/>
            <a:r>
              <a:rPr lang="en-US" dirty="0" smtClean="0"/>
              <a:t>Can give attackers access to the victim system and other systems that the victim system can access</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Crimeware profile – Zeus</a:t>
            </a:r>
            <a:endParaRPr lang="en-US" dirty="0"/>
          </a:p>
        </p:txBody>
      </p:sp>
      <p:sp>
        <p:nvSpPr>
          <p:cNvPr id="3" name="Content Placeholder 2"/>
          <p:cNvSpPr>
            <a:spLocks noGrp="1"/>
          </p:cNvSpPr>
          <p:nvPr>
            <p:ph idx="1"/>
          </p:nvPr>
        </p:nvSpPr>
        <p:spPr/>
        <p:txBody>
          <a:bodyPr>
            <a:normAutofit/>
          </a:bodyPr>
          <a:lstStyle/>
          <a:p>
            <a:r>
              <a:rPr lang="en-US" b="1" dirty="0" smtClean="0"/>
              <a:t>Zeus</a:t>
            </a:r>
            <a:r>
              <a:rPr lang="en-US" dirty="0" smtClean="0"/>
              <a:t> is a crimeware that steals banking information by keystroke logging. </a:t>
            </a:r>
            <a:r>
              <a:rPr lang="en-US" dirty="0" smtClean="0"/>
              <a:t>Also can </a:t>
            </a:r>
            <a:r>
              <a:rPr lang="en-US" dirty="0" smtClean="0"/>
              <a:t>steal files and take screenshots and more.</a:t>
            </a:r>
          </a:p>
          <a:p>
            <a:r>
              <a:rPr lang="en-US" dirty="0" smtClean="0"/>
              <a:t>Zeus </a:t>
            </a:r>
            <a:r>
              <a:rPr lang="en-US" dirty="0" smtClean="0"/>
              <a:t>is spread mainly through drive-by downloads and phishing schemes. </a:t>
            </a:r>
          </a:p>
          <a:p>
            <a:r>
              <a:rPr lang="en-US" dirty="0" smtClean="0"/>
              <a:t>Zeus is estimated to include millions of compromised computers (around 3.6 million in the United States). </a:t>
            </a:r>
          </a:p>
          <a:p>
            <a:r>
              <a:rPr lang="en-US" dirty="0" smtClean="0"/>
              <a:t>A Recent Zeus campaign compromised at least 74,000 computers around the world</a:t>
            </a: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Zeus control panel</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935163"/>
            <a:ext cx="8153399" cy="477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Crimeware – Torpig</a:t>
            </a:r>
            <a:endParaRPr lang="en-US" dirty="0"/>
          </a:p>
        </p:txBody>
      </p:sp>
      <p:sp>
        <p:nvSpPr>
          <p:cNvPr id="3" name="Content Placeholder 2"/>
          <p:cNvSpPr>
            <a:spLocks noGrp="1"/>
          </p:cNvSpPr>
          <p:nvPr>
            <p:ph idx="1"/>
          </p:nvPr>
        </p:nvSpPr>
        <p:spPr/>
        <p:txBody>
          <a:bodyPr>
            <a:normAutofit/>
          </a:bodyPr>
          <a:lstStyle/>
          <a:p>
            <a:r>
              <a:rPr lang="en-US" b="1" dirty="0" smtClean="0"/>
              <a:t>Torpig</a:t>
            </a:r>
            <a:r>
              <a:rPr lang="en-US" dirty="0" smtClean="0"/>
              <a:t> searches the infected system for credentials, </a:t>
            </a:r>
            <a:r>
              <a:rPr lang="en-US" b="1" dirty="0" smtClean="0"/>
              <a:t>accounts</a:t>
            </a:r>
            <a:r>
              <a:rPr lang="en-US" dirty="0" smtClean="0"/>
              <a:t> and </a:t>
            </a:r>
            <a:r>
              <a:rPr lang="en-US" b="1" dirty="0" smtClean="0"/>
              <a:t>passwords</a:t>
            </a:r>
            <a:r>
              <a:rPr lang="en-US" dirty="0" smtClean="0"/>
              <a:t> as well as potentially allowing attackers full access to the computer.</a:t>
            </a:r>
          </a:p>
          <a:p>
            <a:r>
              <a:rPr lang="en-US" dirty="0" smtClean="0"/>
              <a:t>As of November 2008 it has been responsible for stealing the details of about </a:t>
            </a:r>
            <a:r>
              <a:rPr lang="en-US" b="1" dirty="0" smtClean="0">
                <a:solidFill>
                  <a:srgbClr val="FF0000"/>
                </a:solidFill>
              </a:rPr>
              <a:t>500,000 online bank accounts and credit and debit cards</a:t>
            </a:r>
            <a:r>
              <a:rPr lang="en-US" dirty="0" smtClean="0"/>
              <a:t> and is described as "one of the most advanced pieces of crimeware ever created”.</a:t>
            </a:r>
          </a:p>
          <a:p>
            <a:pPr lvl="1"/>
            <a:r>
              <a:rPr lang="en-US" dirty="0" smtClean="0"/>
              <a:t>http://en.wikipedia.org/wiki/Torpig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Cyber-Criminals reach out</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09600" y="1847468"/>
            <a:ext cx="7391400" cy="4713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ready our response…</a:t>
            </a:r>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609600" y="1828800"/>
            <a:ext cx="7391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Hands-off, cyber-criminals!</a:t>
            </a:r>
            <a:endParaRPr lang="en-US"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609601" y="1905000"/>
            <a:ext cx="7518398"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a:t>
            </a:r>
            <a:r>
              <a:rPr lang="en-US" dirty="0" smtClean="0"/>
              <a:t>Crimeware </a:t>
            </a:r>
            <a:r>
              <a:rPr lang="en-US" dirty="0" smtClean="0"/>
              <a:t>infection methods</a:t>
            </a:r>
            <a:endParaRPr lang="en-US" dirty="0"/>
          </a:p>
        </p:txBody>
      </p:sp>
      <p:sp>
        <p:nvSpPr>
          <p:cNvPr id="3" name="Content Placeholder 2"/>
          <p:cNvSpPr>
            <a:spLocks noGrp="1"/>
          </p:cNvSpPr>
          <p:nvPr>
            <p:ph idx="1"/>
          </p:nvPr>
        </p:nvSpPr>
        <p:spPr/>
        <p:txBody>
          <a:bodyPr>
            <a:normAutofit/>
          </a:bodyPr>
          <a:lstStyle/>
          <a:p>
            <a:pPr marL="514350" indent="-514350">
              <a:buAutoNum type="arabicParenR"/>
            </a:pPr>
            <a:r>
              <a:rPr lang="en-US" dirty="0" smtClean="0"/>
              <a:t>Attackers use trickery (aka “social engineering”) to convince a user to open an attachment or install software that looks like something else.</a:t>
            </a:r>
          </a:p>
          <a:p>
            <a:pPr marL="514350" indent="-514350">
              <a:buAutoNum type="arabicParenR"/>
            </a:pPr>
            <a:r>
              <a:rPr lang="en-US" dirty="0" smtClean="0"/>
              <a:t>User visits  a website that exploits vulnerable software on their system. The crimeware is then installed as a result of the exploitation. This is often called a “drive-by”.</a:t>
            </a:r>
          </a:p>
          <a:p>
            <a:pPr marL="514350" indent="-514350">
              <a:buAutoNum type="arabicParenR"/>
            </a:pPr>
            <a:r>
              <a:rPr lang="en-US" dirty="0" smtClean="0"/>
              <a:t>USB “thumb” drives that were already infected.</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Presentation &amp; Training</a:t>
            </a:r>
            <a:endParaRPr lang="en-US" dirty="0"/>
          </a:p>
        </p:txBody>
      </p:sp>
      <p:sp>
        <p:nvSpPr>
          <p:cNvPr id="3" name="Content Placeholder 2"/>
          <p:cNvSpPr>
            <a:spLocks noGrp="1"/>
          </p:cNvSpPr>
          <p:nvPr>
            <p:ph idx="1"/>
          </p:nvPr>
        </p:nvSpPr>
        <p:spPr/>
        <p:txBody>
          <a:bodyPr>
            <a:normAutofit/>
          </a:bodyPr>
          <a:lstStyle/>
          <a:p>
            <a:r>
              <a:rPr lang="en-US" dirty="0" smtClean="0"/>
              <a:t>Goal: to teach how to defend Windows computers, users and data against modern threats seen at SIUC</a:t>
            </a:r>
          </a:p>
          <a:p>
            <a:endParaRPr lang="en-US" dirty="0" smtClean="0"/>
          </a:p>
          <a:p>
            <a:pPr lvl="1"/>
            <a:r>
              <a:rPr lang="en-US" dirty="0" smtClean="0"/>
              <a:t>Malicious software (malware) delivery methods</a:t>
            </a:r>
          </a:p>
          <a:p>
            <a:pPr lvl="1"/>
            <a:r>
              <a:rPr lang="en-US" dirty="0" smtClean="0"/>
              <a:t>Software patching &amp; use of Secunia OSI tool</a:t>
            </a:r>
          </a:p>
          <a:p>
            <a:pPr lvl="1"/>
            <a:r>
              <a:rPr lang="en-US" dirty="0" smtClean="0"/>
              <a:t>User account protections</a:t>
            </a:r>
          </a:p>
          <a:p>
            <a:pPr lvl="1"/>
            <a:r>
              <a:rPr lang="en-US" dirty="0" smtClean="0"/>
              <a:t>Sensitive data discovery techniques</a:t>
            </a:r>
          </a:p>
          <a:p>
            <a:pPr lvl="1"/>
            <a:r>
              <a:rPr lang="en-US" dirty="0" smtClean="0"/>
              <a:t>Dedicated systems for sensitive transactions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Battling Crimeware - trickery</a:t>
            </a:r>
            <a:endParaRPr lang="en-US" dirty="0"/>
          </a:p>
        </p:txBody>
      </p:sp>
      <p:sp>
        <p:nvSpPr>
          <p:cNvPr id="3" name="Content Placeholder 2"/>
          <p:cNvSpPr>
            <a:spLocks noGrp="1"/>
          </p:cNvSpPr>
          <p:nvPr>
            <p:ph idx="1"/>
          </p:nvPr>
        </p:nvSpPr>
        <p:spPr/>
        <p:txBody>
          <a:bodyPr>
            <a:normAutofit/>
          </a:bodyPr>
          <a:lstStyle/>
          <a:p>
            <a:pPr marL="514350" indent="-514350"/>
            <a:r>
              <a:rPr lang="en-US" dirty="0" smtClean="0"/>
              <a:t>Protection: </a:t>
            </a:r>
            <a:r>
              <a:rPr lang="en-US" b="1" dirty="0" smtClean="0"/>
              <a:t>Educate users </a:t>
            </a:r>
            <a:r>
              <a:rPr lang="en-US" dirty="0" smtClean="0"/>
              <a:t>who process, transmit or store sensitive information (SSN’s, credit cards, bank account numbers) or who have access to systems that contain such data</a:t>
            </a:r>
          </a:p>
          <a:p>
            <a:pPr marL="880110" lvl="1" indent="-514350"/>
            <a:r>
              <a:rPr lang="en-US" dirty="0" smtClean="0"/>
              <a:t>It’s </a:t>
            </a:r>
            <a:r>
              <a:rPr lang="en-US" dirty="0" smtClean="0"/>
              <a:t>important for users to cultivate a general cautiousness, and not to learn to just watch out for specific types of tricks</a:t>
            </a:r>
          </a:p>
          <a:p>
            <a:pPr marL="514350" indent="-514350"/>
            <a:r>
              <a:rPr lang="en-US" dirty="0" smtClean="0"/>
              <a:t>Copious on-line resources exist. Google for “security awareness” for </a:t>
            </a:r>
            <a:r>
              <a:rPr lang="en-US" dirty="0" smtClean="0"/>
              <a:t>example</a:t>
            </a:r>
          </a:p>
          <a:p>
            <a:pPr marL="514350" indent="-514350"/>
            <a:r>
              <a:rPr lang="en-US" dirty="0" smtClean="0"/>
              <a:t>The following slides show some typical </a:t>
            </a:r>
            <a:r>
              <a:rPr lang="en-US" dirty="0" smtClean="0"/>
              <a:t>tricks</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Zeus e-mail with attachment</a:t>
            </a:r>
            <a:endParaRPr lang="en-US"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609600" y="1935163"/>
            <a:ext cx="7848600"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Zeus Facebook spoof mail with link</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466337" y="1981200"/>
            <a:ext cx="8211326"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Zeus/Zbot FDIC e-mail trickery</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85800" y="1960602"/>
            <a:ext cx="7543800" cy="42877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Zeus financial e-mail spoof</a:t>
            </a:r>
            <a:endParaRPr lang="en-US" dirty="0"/>
          </a:p>
        </p:txBody>
      </p:sp>
      <p:sp>
        <p:nvSpPr>
          <p:cNvPr id="4" name="Content Placeholder 3"/>
          <p:cNvSpPr>
            <a:spLocks noGrp="1"/>
          </p:cNvSpPr>
          <p:nvPr>
            <p:ph idx="1"/>
          </p:nvPr>
        </p:nvSpPr>
        <p:spPr/>
        <p:txBody>
          <a:bodyPr>
            <a:normAutofit fontScale="92500" lnSpcReduction="10000"/>
          </a:bodyPr>
          <a:lstStyle/>
          <a:p>
            <a:pPr>
              <a:buNone/>
            </a:pPr>
            <a:r>
              <a:rPr lang="en-US" dirty="0" smtClean="0"/>
              <a:t>From: "Automated Clearing House (ACH) Network“ &lt;message-94953038943781trans_id@nacha.org&gt; Subject: Unauthorized ACH Transaction</a:t>
            </a:r>
          </a:p>
          <a:p>
            <a:pPr>
              <a:buNone/>
            </a:pPr>
            <a:r>
              <a:rPr lang="en-US" dirty="0" smtClean="0"/>
              <a:t> Dear bank account holder, The ACH transaction, recently initiated from your bank account, was rejected by the Electronic Payments Association. Please review the transaction report by clicking the link below: </a:t>
            </a:r>
          </a:p>
          <a:p>
            <a:pPr>
              <a:buNone/>
            </a:pPr>
            <a:endParaRPr lang="en-US" dirty="0" smtClean="0"/>
          </a:p>
          <a:p>
            <a:pPr>
              <a:buNone/>
            </a:pPr>
            <a:r>
              <a:rPr lang="en-US" dirty="0" smtClean="0"/>
              <a:t>Unauthorized ACH Transaction Report </a:t>
            </a:r>
          </a:p>
          <a:p>
            <a:pPr>
              <a:buNone/>
            </a:pPr>
            <a:r>
              <a:rPr lang="en-US" dirty="0" smtClean="0"/>
              <a:t>------------------------------------------------------------------ Copyright ©2009 by NACHA - The Electronic Payments Association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Zeus financial e-mail spoof</a:t>
            </a:r>
            <a:endParaRPr lang="en-US" dirty="0"/>
          </a:p>
        </p:txBody>
      </p:sp>
      <p:sp>
        <p:nvSpPr>
          <p:cNvPr id="4" name="Content Placeholder 3"/>
          <p:cNvSpPr>
            <a:spLocks noGrp="1"/>
          </p:cNvSpPr>
          <p:nvPr>
            <p:ph idx="1"/>
          </p:nvPr>
        </p:nvSpPr>
        <p:spPr/>
        <p:txBody>
          <a:bodyPr>
            <a:normAutofit/>
          </a:bodyPr>
          <a:lstStyle/>
          <a:p>
            <a:pPr>
              <a:buFont typeface="Arial" pitchFamily="34" charset="0"/>
              <a:buChar char="•"/>
            </a:pPr>
            <a:r>
              <a:rPr lang="en-US" dirty="0" smtClean="0"/>
              <a:t>The last slide is an example of an attack that uses both “social engineering” (trickery) and software exploitation via a “drive-by” (discussed later)</a:t>
            </a:r>
          </a:p>
          <a:p>
            <a:pPr>
              <a:buFont typeface="Arial" pitchFamily="34" charset="0"/>
              <a:buChar char="•"/>
            </a:pPr>
            <a:r>
              <a:rPr lang="en-US" dirty="0" smtClean="0"/>
              <a:t>When a user clicks on the link, the destination website attempts to exploit their computer to install crimeware.</a:t>
            </a:r>
          </a:p>
          <a:p>
            <a:pPr lvl="1">
              <a:buFont typeface="Arial" pitchFamily="34" charset="0"/>
              <a:buChar char="•"/>
            </a:pPr>
            <a:r>
              <a:rPr lang="en-US" dirty="0" smtClean="0"/>
              <a:t> More on this technique and it’s defenses later.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Don’t be fooled!</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Be on the lookout for an emotional reaction from an e-mail message that attempts to convince the reader to take some sort of action</a:t>
            </a:r>
          </a:p>
          <a:p>
            <a:r>
              <a:rPr lang="en-US" dirty="0" smtClean="0"/>
              <a:t>Free stuff! Click here!</a:t>
            </a:r>
          </a:p>
          <a:p>
            <a:r>
              <a:rPr lang="en-US" dirty="0" smtClean="0"/>
              <a:t>Locked out of account unless you click here!</a:t>
            </a:r>
          </a:p>
          <a:p>
            <a:r>
              <a:rPr lang="en-US" dirty="0" smtClean="0"/>
              <a:t>Bank failure! Click here!</a:t>
            </a:r>
          </a:p>
          <a:p>
            <a:r>
              <a:rPr lang="en-US" dirty="0" smtClean="0"/>
              <a:t>You have/owe money! Click here or else</a:t>
            </a:r>
            <a:r>
              <a:rPr lang="en-US" dirty="0" smtClean="0"/>
              <a:t>!</a:t>
            </a:r>
          </a:p>
          <a:p>
            <a:r>
              <a:rPr lang="en-US" dirty="0" smtClean="0"/>
              <a:t>Income tax return ready! Click here!</a:t>
            </a:r>
            <a:endParaRPr lang="en-US" dirty="0" smtClean="0"/>
          </a:p>
          <a:p>
            <a:r>
              <a:rPr lang="en-US" dirty="0" smtClean="0"/>
              <a:t>You are under investigation! Click here!</a:t>
            </a:r>
          </a:p>
          <a:p>
            <a:r>
              <a:rPr lang="en-US" dirty="0" smtClean="0"/>
              <a:t>OMG is this you in this picture? Click here!</a:t>
            </a:r>
          </a:p>
          <a:p>
            <a:r>
              <a:rPr lang="en-US" dirty="0" smtClean="0"/>
              <a:t>I can’t open this document, can you? Click here!</a:t>
            </a:r>
          </a:p>
          <a:p>
            <a:r>
              <a:rPr lang="en-US" dirty="0" smtClean="0"/>
              <a:t>You are infected with viruses! Click here!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52400"/>
            <a:ext cx="91630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Detecting crimeware</a:t>
            </a:r>
            <a:endParaRPr lang="en-US" dirty="0"/>
          </a:p>
        </p:txBody>
      </p:sp>
      <p:sp>
        <p:nvSpPr>
          <p:cNvPr id="4" name="Content Placeholder 3"/>
          <p:cNvSpPr>
            <a:spLocks noGrp="1"/>
          </p:cNvSpPr>
          <p:nvPr>
            <p:ph idx="1"/>
          </p:nvPr>
        </p:nvSpPr>
        <p:spPr/>
        <p:txBody>
          <a:bodyPr>
            <a:normAutofit/>
          </a:bodyPr>
          <a:lstStyle/>
          <a:p>
            <a:r>
              <a:rPr lang="en-US" dirty="0" smtClean="0"/>
              <a:t>Anti-virus still a must-have</a:t>
            </a:r>
          </a:p>
          <a:p>
            <a:pPr lvl="1"/>
            <a:r>
              <a:rPr lang="en-US" dirty="0" smtClean="0"/>
              <a:t>Do not count on it however. It fails frequently.</a:t>
            </a:r>
          </a:p>
          <a:p>
            <a:pPr lvl="1"/>
            <a:r>
              <a:rPr lang="en-US" dirty="0" smtClean="0"/>
              <a:t>Use AV instead as a notification system that there is a problem requiring further attention.</a:t>
            </a:r>
          </a:p>
          <a:p>
            <a:r>
              <a:rPr lang="en-US" dirty="0" smtClean="0"/>
              <a:t>IT Security monitoring systems</a:t>
            </a:r>
          </a:p>
          <a:p>
            <a:pPr lvl="1"/>
            <a:r>
              <a:rPr lang="en-US" dirty="0" smtClean="0"/>
              <a:t>Detect crimeware talking over the network	</a:t>
            </a:r>
          </a:p>
          <a:p>
            <a:pPr lvl="1"/>
            <a:r>
              <a:rPr lang="en-US" dirty="0" smtClean="0"/>
              <a:t>We then contact LAN Admin &amp; contain the issue</a:t>
            </a:r>
          </a:p>
          <a:p>
            <a:r>
              <a:rPr lang="en-US" dirty="0" smtClean="0"/>
              <a:t>Unusual system activity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Cleaning up after crimeware</a:t>
            </a:r>
            <a:endParaRPr lang="en-US" dirty="0"/>
          </a:p>
        </p:txBody>
      </p:sp>
      <p:sp>
        <p:nvSpPr>
          <p:cNvPr id="4" name="Content Placeholder 3"/>
          <p:cNvSpPr>
            <a:spLocks noGrp="1"/>
          </p:cNvSpPr>
          <p:nvPr>
            <p:ph idx="1"/>
          </p:nvPr>
        </p:nvSpPr>
        <p:spPr/>
        <p:txBody>
          <a:bodyPr>
            <a:normAutofit/>
          </a:bodyPr>
          <a:lstStyle/>
          <a:p>
            <a:r>
              <a:rPr lang="en-US" dirty="0" smtClean="0"/>
              <a:t>Change *ALL* passwords that ever passed through, or were stored on the infected system right away</a:t>
            </a:r>
          </a:p>
          <a:p>
            <a:pPr lvl="1"/>
            <a:r>
              <a:rPr lang="en-US" dirty="0" smtClean="0"/>
              <a:t>Start with any financial credentials</a:t>
            </a:r>
          </a:p>
          <a:p>
            <a:pPr lvl="1"/>
            <a:r>
              <a:rPr lang="en-US" dirty="0" smtClean="0"/>
              <a:t>Don’t do this from the compromised system!</a:t>
            </a:r>
          </a:p>
          <a:p>
            <a:r>
              <a:rPr lang="en-US" dirty="0" smtClean="0"/>
              <a:t>Take the infected system off of the network ASAP</a:t>
            </a:r>
          </a:p>
          <a:p>
            <a:r>
              <a:rPr lang="en-US" dirty="0" smtClean="0"/>
              <a:t>Interview the users and attempt to find out what happened. Coordinate with IT Security.</a:t>
            </a:r>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&amp; crimeware threat</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09600" y="1786730"/>
            <a:ext cx="7239000" cy="4309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Cleaning up after crimeware</a:t>
            </a:r>
            <a:endParaRPr lang="en-US" dirty="0"/>
          </a:p>
        </p:txBody>
      </p:sp>
      <p:sp>
        <p:nvSpPr>
          <p:cNvPr id="4" name="Content Placeholder 3"/>
          <p:cNvSpPr>
            <a:spLocks noGrp="1"/>
          </p:cNvSpPr>
          <p:nvPr>
            <p:ph idx="1"/>
          </p:nvPr>
        </p:nvSpPr>
        <p:spPr/>
        <p:txBody>
          <a:bodyPr>
            <a:normAutofit lnSpcReduction="10000"/>
          </a:bodyPr>
          <a:lstStyle/>
          <a:p>
            <a:r>
              <a:rPr lang="en-US" dirty="0" smtClean="0"/>
              <a:t>Follow SIUC policy and state law regarding any potential data breach and victim &amp; general assembly notification</a:t>
            </a:r>
          </a:p>
          <a:p>
            <a:pPr lvl="1"/>
            <a:r>
              <a:rPr lang="en-US" dirty="0" smtClean="0"/>
              <a:t>Malware on a </a:t>
            </a:r>
            <a:r>
              <a:rPr lang="en-US" b="1" dirty="0" smtClean="0"/>
              <a:t>credit card </a:t>
            </a:r>
            <a:r>
              <a:rPr lang="en-US" dirty="0" smtClean="0"/>
              <a:t>processing system = </a:t>
            </a:r>
            <a:r>
              <a:rPr lang="en-US" dirty="0" smtClean="0">
                <a:solidFill>
                  <a:srgbClr val="FF0000"/>
                </a:solidFill>
              </a:rPr>
              <a:t>data breach and PCI violation! Bad news.</a:t>
            </a:r>
            <a:endParaRPr lang="en-US" dirty="0" smtClean="0"/>
          </a:p>
          <a:p>
            <a:pPr lvl="1"/>
            <a:r>
              <a:rPr lang="en-US" dirty="0" smtClean="0"/>
              <a:t>Malware on a system storing names &amp; SSN’s = </a:t>
            </a:r>
            <a:r>
              <a:rPr lang="en-US" dirty="0" smtClean="0">
                <a:solidFill>
                  <a:srgbClr val="FF0000"/>
                </a:solidFill>
              </a:rPr>
              <a:t>data breach. Bad news.</a:t>
            </a:r>
          </a:p>
          <a:p>
            <a:r>
              <a:rPr lang="en-US" dirty="0" smtClean="0"/>
              <a:t>See State of Illinois “Personal Information Protection Act” and PCI rules</a:t>
            </a:r>
          </a:p>
          <a:p>
            <a:r>
              <a:rPr lang="en-US" dirty="0" smtClean="0"/>
              <a:t>http://policies.siuc.edu/policies/prsnlinfoprotectionact.htm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Cleaning up after crimeware</a:t>
            </a:r>
            <a:endParaRPr lang="en-US" dirty="0"/>
          </a:p>
        </p:txBody>
      </p:sp>
      <p:sp>
        <p:nvSpPr>
          <p:cNvPr id="4" name="Content Placeholder 3"/>
          <p:cNvSpPr>
            <a:spLocks noGrp="1"/>
          </p:cNvSpPr>
          <p:nvPr>
            <p:ph idx="1"/>
          </p:nvPr>
        </p:nvSpPr>
        <p:spPr/>
        <p:txBody>
          <a:bodyPr>
            <a:normAutofit/>
          </a:bodyPr>
          <a:lstStyle/>
          <a:p>
            <a:r>
              <a:rPr lang="en-US" dirty="0" smtClean="0"/>
              <a:t>Do not attempt to “clean” the system with a cleaning tool. They fail many times and can create a false sense of security. Re-install the system from scratch.</a:t>
            </a:r>
          </a:p>
          <a:p>
            <a:pPr lvl="1"/>
            <a:r>
              <a:rPr lang="en-US" dirty="0" smtClean="0"/>
              <a:t>We know this can be painful </a:t>
            </a:r>
            <a:r>
              <a:rPr lang="en-US" dirty="0" smtClean="0">
                <a:sym typeface="Wingdings" pitchFamily="2" charset="2"/>
              </a:rPr>
              <a:t> but it’s necessary </a:t>
            </a:r>
            <a:endParaRPr lang="en-US" dirty="0" smtClean="0"/>
          </a:p>
          <a:p>
            <a:endParaRPr lang="en-US" dirty="0" smtClean="0"/>
          </a:p>
          <a:p>
            <a:r>
              <a:rPr lang="en-US" dirty="0" smtClean="0"/>
              <a:t>Follow the guidance of SIUC’s IT Security Team when dealing with infection incidents.</a:t>
            </a:r>
          </a:p>
          <a:p>
            <a:pPr lvl="1">
              <a:buNone/>
            </a:pPr>
            <a:endParaRPr lang="en-US" dirty="0" smtClean="0"/>
          </a:p>
          <a:p>
            <a:r>
              <a:rPr lang="en-US" dirty="0" smtClean="0"/>
              <a:t>Notify IT Security if you wish to attempt to prosecute. IT Security will coordinate with law enforcement.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Targeted attacks – spear phishing</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609600" y="1905001"/>
            <a:ext cx="7620000" cy="468923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Targeted attacks (spear phishing)</a:t>
            </a:r>
            <a:endParaRPr lang="en-US" dirty="0"/>
          </a:p>
        </p:txBody>
      </p:sp>
      <p:sp>
        <p:nvSpPr>
          <p:cNvPr id="4" name="Content Placeholder 3"/>
          <p:cNvSpPr>
            <a:spLocks noGrp="1"/>
          </p:cNvSpPr>
          <p:nvPr>
            <p:ph idx="1"/>
          </p:nvPr>
        </p:nvSpPr>
        <p:spPr/>
        <p:txBody>
          <a:bodyPr>
            <a:normAutofit/>
          </a:bodyPr>
          <a:lstStyle/>
          <a:p>
            <a:r>
              <a:rPr lang="en-US" dirty="0" smtClean="0"/>
              <a:t>The previous example e-mails were sent out in bulk and appear to be generic, commodity level attacks</a:t>
            </a:r>
          </a:p>
          <a:p>
            <a:r>
              <a:rPr lang="en-US" dirty="0" smtClean="0"/>
              <a:t>Targeted attacks (aka “spear phishing)</a:t>
            </a:r>
          </a:p>
          <a:p>
            <a:pPr lvl="1"/>
            <a:r>
              <a:rPr lang="en-US" dirty="0" smtClean="0"/>
              <a:t>attacker researches target and plans attack</a:t>
            </a:r>
          </a:p>
          <a:p>
            <a:pPr lvl="2"/>
            <a:r>
              <a:rPr lang="en-US" dirty="0" smtClean="0"/>
              <a:t>Much harder to protect against</a:t>
            </a:r>
          </a:p>
          <a:p>
            <a:r>
              <a:rPr lang="en-US" dirty="0" smtClean="0"/>
              <a:t>Targets of high value are at higher risk</a:t>
            </a:r>
          </a:p>
          <a:p>
            <a:pPr lvl="1"/>
            <a:r>
              <a:rPr lang="en-US" dirty="0" smtClean="0"/>
              <a:t>Financial processing – bank accounts, credit cards, etc.</a:t>
            </a:r>
          </a:p>
          <a:p>
            <a:pPr lvl="1"/>
            <a:r>
              <a:rPr lang="en-US" dirty="0" smtClean="0"/>
              <a:t>Espionage – corporate and nation-state</a:t>
            </a:r>
          </a:p>
          <a:p>
            <a:r>
              <a:rPr lang="en-US" dirty="0" smtClean="0"/>
              <a:t>What users in your areas are juicy targets?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Targeted attack examples</a:t>
            </a:r>
            <a:endParaRPr lang="en-US" dirty="0"/>
          </a:p>
        </p:txBody>
      </p:sp>
      <p:sp>
        <p:nvSpPr>
          <p:cNvPr id="4" name="Content Placeholder 3"/>
          <p:cNvSpPr>
            <a:spLocks noGrp="1"/>
          </p:cNvSpPr>
          <p:nvPr>
            <p:ph idx="1"/>
          </p:nvPr>
        </p:nvSpPr>
        <p:spPr/>
        <p:txBody>
          <a:bodyPr>
            <a:normAutofit/>
          </a:bodyPr>
          <a:lstStyle/>
          <a:p>
            <a:r>
              <a:rPr lang="en-US" dirty="0" smtClean="0"/>
              <a:t>The following screenshots show “bait files” e-mailed to targets. A good bait file is something that the target would be specifically interested in.</a:t>
            </a:r>
          </a:p>
          <a:p>
            <a:pPr lvl="1"/>
            <a:r>
              <a:rPr lang="en-US" dirty="0" smtClean="0"/>
              <a:t>Bob likes fishing. Ted is interested in investment. Alice is a venture capitalist. </a:t>
            </a:r>
          </a:p>
          <a:p>
            <a:r>
              <a:rPr lang="en-US" dirty="0" smtClean="0"/>
              <a:t>These bait files were either booby-trapped or part of a larger attack that gave the attackers full access </a:t>
            </a:r>
          </a:p>
          <a:p>
            <a:pPr lvl="1"/>
            <a:r>
              <a:rPr lang="en-US" dirty="0" smtClean="0"/>
              <a:t>The bait files themselves could have been created in a way to compromise the computer</a:t>
            </a:r>
          </a:p>
          <a:p>
            <a:pPr lvl="1"/>
            <a:r>
              <a:rPr lang="en-US" dirty="0" smtClean="0"/>
              <a:t>Or the bait files may have been a distraction</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Target: energy sector</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609600" y="1935163"/>
            <a:ext cx="7696200" cy="469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Target: banking sector</a:t>
            </a:r>
            <a:endParaRPr lang="en-US"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533400" y="1935163"/>
            <a:ext cx="7696199" cy="469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Target: foreign relations</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533400" y="1935163"/>
            <a:ext cx="7924800" cy="469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Dealing with targeted attacks</a:t>
            </a:r>
            <a:endParaRPr lang="en-US" dirty="0"/>
          </a:p>
        </p:txBody>
      </p:sp>
      <p:sp>
        <p:nvSpPr>
          <p:cNvPr id="4" name="Content Placeholder 3"/>
          <p:cNvSpPr>
            <a:spLocks noGrp="1"/>
          </p:cNvSpPr>
          <p:nvPr>
            <p:ph idx="1"/>
          </p:nvPr>
        </p:nvSpPr>
        <p:spPr/>
        <p:txBody>
          <a:bodyPr>
            <a:normAutofit/>
          </a:bodyPr>
          <a:lstStyle/>
          <a:p>
            <a:r>
              <a:rPr lang="en-US" dirty="0" smtClean="0"/>
              <a:t>Targeted attacks often use less obvious trickery and may include attacks on new security holes that are not yet known by the vendor (such as Adobe, Microsoft)</a:t>
            </a:r>
          </a:p>
          <a:p>
            <a:pPr lvl="1"/>
            <a:r>
              <a:rPr lang="en-US" dirty="0" smtClean="0"/>
              <a:t>Difficult </a:t>
            </a:r>
            <a:r>
              <a:rPr lang="en-US" dirty="0" smtClean="0"/>
              <a:t>to defend against, very effective for the criminals (see “Aurora” - Google, Adobe, etc late 2009/ early 2010)</a:t>
            </a:r>
          </a:p>
          <a:p>
            <a:pPr lvl="1"/>
            <a:r>
              <a:rPr lang="en-US" dirty="0" smtClean="0"/>
              <a:t>Attacking organization has invested resources in the attack, hoping for a return on investment</a:t>
            </a:r>
          </a:p>
          <a:p>
            <a:r>
              <a:rPr lang="en-US" dirty="0" smtClean="0"/>
              <a:t>Work with IT Security if you suspect a targeted attack</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Drive-by download attack</a:t>
            </a:r>
            <a:endParaRPr lang="en-US"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457200" y="1905000"/>
            <a:ext cx="8077200" cy="4800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&amp; crimeware threat</a:t>
            </a:r>
            <a:endParaRPr lang="en-US" dirty="0"/>
          </a:p>
        </p:txBody>
      </p:sp>
      <p:sp>
        <p:nvSpPr>
          <p:cNvPr id="3" name="Content Placeholder 2"/>
          <p:cNvSpPr>
            <a:spLocks noGrp="1"/>
          </p:cNvSpPr>
          <p:nvPr>
            <p:ph idx="1"/>
          </p:nvPr>
        </p:nvSpPr>
        <p:spPr/>
        <p:txBody>
          <a:bodyPr>
            <a:normAutofit/>
          </a:bodyPr>
          <a:lstStyle/>
          <a:p>
            <a:r>
              <a:rPr lang="en-US" dirty="0" smtClean="0"/>
              <a:t>Malware is MALicious softWARE designed to do the bidding of an attacker or a criminal</a:t>
            </a:r>
          </a:p>
          <a:p>
            <a:pPr lvl="1"/>
            <a:r>
              <a:rPr lang="en-US" dirty="0" smtClean="0"/>
              <a:t>Anti-virus and anti-malware companies cannot keep up</a:t>
            </a:r>
          </a:p>
          <a:p>
            <a:r>
              <a:rPr lang="en-US" dirty="0" smtClean="0"/>
              <a:t>Crimeware is financially motivated malware– stealing data, data theft</a:t>
            </a:r>
          </a:p>
          <a:p>
            <a:pPr lvl="1"/>
            <a:r>
              <a:rPr lang="en-US" dirty="0" smtClean="0"/>
              <a:t>Crimeware usually attacks the end users computer system (almost always Windows) but can also affect servers</a:t>
            </a:r>
          </a:p>
          <a:p>
            <a:pPr lvl="1"/>
            <a:r>
              <a:rPr lang="en-US" dirty="0" smtClean="0"/>
              <a:t>Crimeware has been seen at SIUC and many other .edu, .com, .mil and .gov sites</a:t>
            </a:r>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Drive-by download attack</a:t>
            </a:r>
            <a:endParaRPr lang="en-US" dirty="0"/>
          </a:p>
        </p:txBody>
      </p:sp>
      <p:sp>
        <p:nvSpPr>
          <p:cNvPr id="4" name="Content Placeholder 3"/>
          <p:cNvSpPr>
            <a:spLocks noGrp="1"/>
          </p:cNvSpPr>
          <p:nvPr>
            <p:ph idx="1"/>
          </p:nvPr>
        </p:nvSpPr>
        <p:spPr/>
        <p:txBody>
          <a:bodyPr>
            <a:normAutofit/>
          </a:bodyPr>
          <a:lstStyle/>
          <a:p>
            <a:r>
              <a:rPr lang="en-US" dirty="0" smtClean="0"/>
              <a:t>A drive-by download, or drive-by infection happens when user visits malicious content which then infects their vulnerable computer with malware</a:t>
            </a:r>
          </a:p>
          <a:p>
            <a:r>
              <a:rPr lang="en-US" dirty="0" smtClean="0"/>
              <a:t>Contents displayed or launched by web browser (or other app – e-mail, instant messenger, etc) creates a risk</a:t>
            </a:r>
          </a:p>
          <a:p>
            <a:pPr lvl="1"/>
            <a:r>
              <a:rPr lang="en-US" dirty="0" smtClean="0"/>
              <a:t>PDF documents, Java, Flash, </a:t>
            </a:r>
            <a:r>
              <a:rPr lang="en-US" dirty="0" smtClean="0"/>
              <a:t>QuickTime, </a:t>
            </a:r>
            <a:r>
              <a:rPr lang="en-US" dirty="0" smtClean="0"/>
              <a:t>Office documents, etc.</a:t>
            </a:r>
          </a:p>
          <a:p>
            <a:pPr lvl="2"/>
            <a:r>
              <a:rPr lang="en-US" dirty="0" smtClean="0"/>
              <a:t>Reduce browser integration to create less attack surface. Less convenient for user, but provides better protection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drive-by downloads</a:t>
            </a:r>
            <a:endParaRPr lang="en-US" dirty="0"/>
          </a:p>
        </p:txBody>
      </p:sp>
      <p:sp>
        <p:nvSpPr>
          <p:cNvPr id="4" name="Content Placeholder 3"/>
          <p:cNvSpPr>
            <a:spLocks noGrp="1"/>
          </p:cNvSpPr>
          <p:nvPr>
            <p:ph idx="1"/>
          </p:nvPr>
        </p:nvSpPr>
        <p:spPr/>
        <p:txBody>
          <a:bodyPr>
            <a:normAutofit lnSpcReduction="10000"/>
          </a:bodyPr>
          <a:lstStyle/>
          <a:p>
            <a:r>
              <a:rPr lang="en-US" dirty="0" smtClean="0"/>
              <a:t>User receives an e-mail message that contains a link</a:t>
            </a:r>
          </a:p>
          <a:p>
            <a:r>
              <a:rPr lang="en-US" dirty="0" smtClean="0"/>
              <a:t>That link points to malicious contents on a web site</a:t>
            </a:r>
          </a:p>
          <a:p>
            <a:r>
              <a:rPr lang="en-US" dirty="0" smtClean="0"/>
              <a:t>The malicious contents are specially designed to exploit some aspect of the users computer system</a:t>
            </a:r>
          </a:p>
          <a:p>
            <a:pPr lvl="1"/>
            <a:r>
              <a:rPr lang="en-US" dirty="0" smtClean="0"/>
              <a:t>Unpatched versions of Adobe Acrobat Reader, Java, Adobe Flash are very popular targets</a:t>
            </a:r>
          </a:p>
          <a:p>
            <a:endParaRPr lang="en-US" dirty="0" smtClean="0"/>
          </a:p>
          <a:p>
            <a:r>
              <a:rPr lang="en-US" dirty="0" smtClean="0"/>
              <a:t>User is surfing the web, such as Facebook</a:t>
            </a:r>
          </a:p>
          <a:p>
            <a:r>
              <a:rPr lang="en-US" dirty="0" smtClean="0"/>
              <a:t>Comes across a malicious link that’s automatically loaded by their web browser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drive-by downloads</a:t>
            </a:r>
            <a:endParaRPr lang="en-US" dirty="0"/>
          </a:p>
        </p:txBody>
      </p:sp>
      <p:sp>
        <p:nvSpPr>
          <p:cNvPr id="4" name="Content Placeholder 3"/>
          <p:cNvSpPr>
            <a:spLocks noGrp="1"/>
          </p:cNvSpPr>
          <p:nvPr>
            <p:ph idx="1"/>
          </p:nvPr>
        </p:nvSpPr>
        <p:spPr/>
        <p:txBody>
          <a:bodyPr>
            <a:normAutofit/>
          </a:bodyPr>
          <a:lstStyle/>
          <a:p>
            <a:r>
              <a:rPr lang="en-US" dirty="0" smtClean="0"/>
              <a:t>User searches Google for recent high-profile media event (example: Haiti earthquake Jan 2010)</a:t>
            </a:r>
          </a:p>
          <a:p>
            <a:r>
              <a:rPr lang="en-US" dirty="0" smtClean="0"/>
              <a:t>Some links returned by Google are trap sites built by attackers who want to take advantage of news coverage</a:t>
            </a:r>
          </a:p>
          <a:p>
            <a:pPr lvl="1"/>
            <a:r>
              <a:rPr lang="en-US" dirty="0" smtClean="0"/>
              <a:t>Google is actively working on this problem with site blacklisting and other scanning technologies</a:t>
            </a:r>
          </a:p>
          <a:p>
            <a:r>
              <a:rPr lang="en-US" dirty="0" smtClean="0"/>
              <a:t>Any other search engine is also subject to this</a:t>
            </a:r>
          </a:p>
          <a:p>
            <a:pPr lvl="1"/>
            <a:r>
              <a:rPr lang="en-US" dirty="0" smtClean="0"/>
              <a:t>Attackers seed the search engines with evil sites</a:t>
            </a:r>
          </a:p>
          <a:p>
            <a:r>
              <a:rPr lang="en-US" dirty="0" smtClean="0"/>
              <a:t>Malicious ads (Java, Flash content) loaded into ad networks such as </a:t>
            </a:r>
            <a:r>
              <a:rPr lang="en-US" dirty="0" smtClean="0"/>
              <a:t>Double-click</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Protecting against drive-bys</a:t>
            </a:r>
            <a:endParaRPr lang="en-US" dirty="0"/>
          </a:p>
        </p:txBody>
      </p:sp>
      <p:sp>
        <p:nvSpPr>
          <p:cNvPr id="4" name="Content Placeholder 3"/>
          <p:cNvSpPr>
            <a:spLocks noGrp="1"/>
          </p:cNvSpPr>
          <p:nvPr>
            <p:ph idx="1"/>
          </p:nvPr>
        </p:nvSpPr>
        <p:spPr/>
        <p:txBody>
          <a:bodyPr>
            <a:normAutofit lnSpcReduction="10000"/>
          </a:bodyPr>
          <a:lstStyle/>
          <a:p>
            <a:r>
              <a:rPr lang="en-US" dirty="0" smtClean="0"/>
              <a:t>Most drive-by’s take advantage of the fact that many people do not update their computers operating system and third-party software (Flash, Java, Acrobat Reader, etc) often enough to close security holes. </a:t>
            </a:r>
          </a:p>
          <a:p>
            <a:endParaRPr lang="en-US" dirty="0" smtClean="0"/>
          </a:p>
          <a:p>
            <a:r>
              <a:rPr lang="en-US" dirty="0" smtClean="0"/>
              <a:t>PATCHING will stop almost all drive-by infections</a:t>
            </a:r>
          </a:p>
          <a:p>
            <a:pPr lvl="1"/>
            <a:r>
              <a:rPr lang="en-US" dirty="0" smtClean="0"/>
              <a:t>This is the most important point</a:t>
            </a:r>
          </a:p>
          <a:p>
            <a:endParaRPr lang="en-US" dirty="0" smtClean="0"/>
          </a:p>
          <a:p>
            <a:r>
              <a:rPr lang="en-US" dirty="0" smtClean="0"/>
              <a:t>Website reputation tools can help identity malicious sites to reduce clicking on malicious links</a:t>
            </a:r>
          </a:p>
          <a:p>
            <a:endParaRPr lang="en-US" dirty="0" smtClean="0"/>
          </a:p>
          <a:p>
            <a:pPr>
              <a:buNone/>
            </a:pPr>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Stopping drive-by infections</a:t>
            </a:r>
            <a:endParaRPr lang="en-US" dirty="0"/>
          </a:p>
        </p:txBody>
      </p:sp>
      <p:sp>
        <p:nvSpPr>
          <p:cNvPr id="3" name="Content Placeholder 2"/>
          <p:cNvSpPr>
            <a:spLocks noGrp="1"/>
          </p:cNvSpPr>
          <p:nvPr>
            <p:ph idx="1"/>
          </p:nvPr>
        </p:nvSpPr>
        <p:spPr/>
        <p:txBody>
          <a:bodyPr>
            <a:normAutofit fontScale="92500" lnSpcReduction="10000"/>
          </a:bodyPr>
          <a:lstStyle/>
          <a:p>
            <a:pPr marL="880110" lvl="1" indent="-514350"/>
            <a:r>
              <a:rPr lang="en-US" dirty="0" smtClean="0"/>
              <a:t>Keep the operating system and all third-party applications up-to-date. </a:t>
            </a:r>
            <a:r>
              <a:rPr lang="en-US" dirty="0" smtClean="0">
                <a:solidFill>
                  <a:srgbClr val="FF0000"/>
                </a:solidFill>
              </a:rPr>
              <a:t>*Most important point*</a:t>
            </a:r>
          </a:p>
          <a:p>
            <a:pPr marL="880110" lvl="1" indent="-514350"/>
            <a:r>
              <a:rPr lang="en-US" dirty="0" smtClean="0"/>
              <a:t>DEMO: Use web of Trust (WOT) and/or McAfee Site Advisor browser plugins to help distinguish good sites from bad</a:t>
            </a:r>
          </a:p>
          <a:p>
            <a:pPr marL="1154430" lvl="2" indent="-514350"/>
            <a:r>
              <a:rPr lang="en-US" dirty="0" smtClean="0"/>
              <a:t>http://www.mywot.com/</a:t>
            </a:r>
          </a:p>
          <a:p>
            <a:pPr marL="1154430" lvl="2" indent="-514350"/>
            <a:r>
              <a:rPr lang="en-US" dirty="0" smtClean="0"/>
              <a:t>http://www.siteadvisor.com/</a:t>
            </a:r>
          </a:p>
          <a:p>
            <a:pPr marL="880110" lvl="1" indent="-514350"/>
            <a:r>
              <a:rPr lang="en-US" dirty="0" smtClean="0"/>
              <a:t>Consider reducing the amount of rendered content from within the web browser</a:t>
            </a:r>
          </a:p>
          <a:p>
            <a:pPr marL="880110" lvl="1" indent="-514350"/>
            <a:r>
              <a:rPr lang="en-US" dirty="0" smtClean="0"/>
              <a:t>Use different web browsers for sensitive and non-sensitive functions</a:t>
            </a:r>
          </a:p>
          <a:p>
            <a:pPr marL="880110" lvl="1" indent="-514350"/>
            <a:r>
              <a:rPr lang="en-US" dirty="0" smtClean="0"/>
              <a:t>Isolate systems that must process/store/transmit sensitive data – no internet and no thumb drives</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Secunia Online Software Inspector</a:t>
            </a:r>
            <a:br>
              <a:rPr lang="en-US" dirty="0" smtClean="0"/>
            </a:br>
            <a:r>
              <a:rPr lang="en-US" sz="3100" dirty="0" smtClean="0"/>
              <a:t>http://secunia.com/vulnerability_scanning/online/</a:t>
            </a:r>
            <a:endParaRPr lang="en-US" sz="3100" dirty="0"/>
          </a:p>
        </p:txBody>
      </p:sp>
      <p:pic>
        <p:nvPicPr>
          <p:cNvPr id="1029" name="Picture 5"/>
          <p:cNvPicPr>
            <a:picLocks noGrp="1" noChangeAspect="1" noChangeArrowheads="1"/>
          </p:cNvPicPr>
          <p:nvPr>
            <p:ph idx="1"/>
          </p:nvPr>
        </p:nvPicPr>
        <p:blipFill>
          <a:blip r:embed="rId2" cstate="print"/>
          <a:srcRect/>
          <a:stretch>
            <a:fillRect/>
          </a:stretch>
        </p:blipFill>
        <p:spPr bwMode="auto">
          <a:xfrm>
            <a:off x="533400" y="1935163"/>
            <a:ext cx="7620000"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Secunia Online Software Inspector</a:t>
            </a:r>
            <a:br>
              <a:rPr lang="en-US" dirty="0" smtClean="0"/>
            </a:br>
            <a:r>
              <a:rPr lang="en-US" sz="3100" dirty="0" smtClean="0"/>
              <a:t>http://secunia.com/vulnerability_scanning/online/</a:t>
            </a:r>
            <a:endParaRPr lang="en-US" sz="3100" dirty="0"/>
          </a:p>
        </p:txBody>
      </p:sp>
      <p:sp>
        <p:nvSpPr>
          <p:cNvPr id="5" name="Content Placeholder 4"/>
          <p:cNvSpPr>
            <a:spLocks noGrp="1"/>
          </p:cNvSpPr>
          <p:nvPr>
            <p:ph idx="1"/>
          </p:nvPr>
        </p:nvSpPr>
        <p:spPr/>
        <p:txBody>
          <a:bodyPr/>
          <a:lstStyle/>
          <a:p>
            <a:r>
              <a:rPr lang="en-US" dirty="0" smtClean="0"/>
              <a:t>OSI will check the most common applications and will notify you when applications are missing security patches. </a:t>
            </a:r>
          </a:p>
          <a:p>
            <a:r>
              <a:rPr lang="en-US" dirty="0" smtClean="0"/>
              <a:t>It does not check everything, but checks all of the important commonly installed applications that are often targeted by cyber-criminals</a:t>
            </a:r>
          </a:p>
          <a:p>
            <a:pPr lvl="1"/>
            <a:r>
              <a:rPr lang="en-US" dirty="0" smtClean="0"/>
              <a:t>Adobe Acrobat Reader</a:t>
            </a:r>
          </a:p>
          <a:p>
            <a:pPr lvl="1"/>
            <a:r>
              <a:rPr lang="en-US" dirty="0" smtClean="0"/>
              <a:t>Adobe Flash</a:t>
            </a:r>
          </a:p>
          <a:p>
            <a:pPr lvl="1"/>
            <a:r>
              <a:rPr lang="en-US" dirty="0" smtClean="0"/>
              <a:t>Quicktime</a:t>
            </a:r>
          </a:p>
          <a:p>
            <a:pPr lvl="1"/>
            <a:r>
              <a:rPr lang="en-US" dirty="0" smtClean="0"/>
              <a:t>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Secunia Online Software Inspector</a:t>
            </a:r>
            <a:br>
              <a:rPr lang="en-US" dirty="0" smtClean="0"/>
            </a:br>
            <a:r>
              <a:rPr lang="en-US" sz="3100" dirty="0" smtClean="0"/>
              <a:t>http://secunia.com/vulnerability_scanning/online/</a:t>
            </a:r>
            <a:endParaRPr lang="en-US" sz="31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2400" y="2362200"/>
            <a:ext cx="8770133"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Secunia Online Software Inspector</a:t>
            </a:r>
            <a:br>
              <a:rPr lang="en-US" dirty="0" smtClean="0"/>
            </a:br>
            <a:r>
              <a:rPr lang="en-US" sz="3100" dirty="0" smtClean="0"/>
              <a:t>http://secunia.com/vulnerability_scanning/online/</a:t>
            </a:r>
            <a:endParaRPr lang="en-US" sz="3100" dirty="0"/>
          </a:p>
        </p:txBody>
      </p:sp>
      <p:sp>
        <p:nvSpPr>
          <p:cNvPr id="4" name="Content Placeholder 3"/>
          <p:cNvSpPr>
            <a:spLocks noGrp="1"/>
          </p:cNvSpPr>
          <p:nvPr>
            <p:ph idx="1"/>
          </p:nvPr>
        </p:nvSpPr>
        <p:spPr/>
        <p:txBody>
          <a:bodyPr/>
          <a:lstStyle/>
          <a:p>
            <a:r>
              <a:rPr lang="en-US" dirty="0" smtClean="0"/>
              <a:t>The OSI is a security update notification tool, not a patch management tool</a:t>
            </a:r>
          </a:p>
          <a:p>
            <a:r>
              <a:rPr lang="en-US" dirty="0" smtClean="0"/>
              <a:t>User/administrator still has to manually handle uninstalling and re-installing applications</a:t>
            </a:r>
          </a:p>
          <a:p>
            <a:pPr lvl="1"/>
            <a:r>
              <a:rPr lang="en-US" dirty="0" smtClean="0"/>
              <a:t>Adds to technical support costs</a:t>
            </a:r>
          </a:p>
          <a:p>
            <a:pPr lvl="1"/>
            <a:r>
              <a:rPr lang="en-US" dirty="0" smtClean="0"/>
              <a:t>Some applications can be more difficult to update</a:t>
            </a:r>
          </a:p>
          <a:p>
            <a:pPr lvl="2"/>
            <a:r>
              <a:rPr lang="en-US" dirty="0" smtClean="0"/>
              <a:t>Adobe Flash is known for this</a:t>
            </a:r>
          </a:p>
          <a:p>
            <a:pPr lvl="2"/>
            <a:r>
              <a:rPr lang="en-US" dirty="0" smtClean="0"/>
              <a:t>Attackers love it when apps are difficult to update because then people don’t update and become easy prey</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Secunia Personal Software Inspector</a:t>
            </a:r>
            <a:r>
              <a:rPr lang="en-US" dirty="0" smtClean="0"/>
              <a:t/>
            </a:r>
            <a:br>
              <a:rPr lang="en-US" dirty="0" smtClean="0"/>
            </a:br>
            <a:r>
              <a:rPr lang="en-US" sz="3100" dirty="0" smtClean="0"/>
              <a:t>http://secunia.com/vulnerability_scanning/personal/</a:t>
            </a:r>
            <a:endParaRPr lang="en-US" sz="3100" dirty="0"/>
          </a:p>
        </p:txBody>
      </p:sp>
      <p:sp>
        <p:nvSpPr>
          <p:cNvPr id="4" name="Content Placeholder 3"/>
          <p:cNvSpPr>
            <a:spLocks noGrp="1"/>
          </p:cNvSpPr>
          <p:nvPr>
            <p:ph idx="1"/>
          </p:nvPr>
        </p:nvSpPr>
        <p:spPr/>
        <p:txBody>
          <a:bodyPr/>
          <a:lstStyle/>
          <a:p>
            <a:r>
              <a:rPr lang="en-US" dirty="0" smtClean="0"/>
              <a:t>The Personal Software Inspector is free, but licensed only for personal use – SIUC use is not allowed.</a:t>
            </a:r>
          </a:p>
          <a:p>
            <a:pPr lvl="1"/>
            <a:r>
              <a:rPr lang="en-US" dirty="0" smtClean="0"/>
              <a:t>Great for your home computers</a:t>
            </a:r>
          </a:p>
          <a:p>
            <a:pPr lvl="2"/>
            <a:r>
              <a:rPr lang="en-US" dirty="0" smtClean="0"/>
              <a:t>Home computers can be great targets for cyber-criminals because they are often not managed with the same operational discipline</a:t>
            </a:r>
          </a:p>
          <a:p>
            <a:pPr lvl="2"/>
            <a:r>
              <a:rPr lang="en-US" dirty="0" smtClean="0"/>
              <a:t>One VPN connection into a sensitive network from a compromised home PC can result in bad guys getting in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you care?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Infected systems must be re-installed</a:t>
            </a:r>
          </a:p>
          <a:p>
            <a:pPr lvl="1"/>
            <a:r>
              <a:rPr lang="en-US" dirty="0" smtClean="0"/>
              <a:t>Downtime for the user </a:t>
            </a:r>
            <a:r>
              <a:rPr lang="en-US" dirty="0" smtClean="0">
                <a:sym typeface="Wingdings" pitchFamily="2" charset="2"/>
              </a:rPr>
              <a:t></a:t>
            </a:r>
            <a:r>
              <a:rPr lang="en-US" dirty="0" smtClean="0"/>
              <a:t>, overtime for you!</a:t>
            </a:r>
          </a:p>
          <a:p>
            <a:r>
              <a:rPr lang="en-US" dirty="0" smtClean="0"/>
              <a:t>Identity theft concerns</a:t>
            </a:r>
          </a:p>
          <a:p>
            <a:pPr lvl="1"/>
            <a:r>
              <a:rPr lang="en-US" dirty="0" smtClean="0"/>
              <a:t>Infected systems that contain sensitive data place that data at risk for compromise by criminals</a:t>
            </a:r>
          </a:p>
          <a:p>
            <a:r>
              <a:rPr lang="en-US" dirty="0" smtClean="0"/>
              <a:t>State of IL Personal Information Protection Act requires notification of all affected parties &amp; State of IL General Assembly</a:t>
            </a:r>
          </a:p>
          <a:p>
            <a:r>
              <a:rPr lang="en-US" dirty="0" smtClean="0"/>
              <a:t>For many years SIUC used SSN’s as the primary identifier. Have you cleaned all of your files?</a:t>
            </a:r>
          </a:p>
          <a:p>
            <a:r>
              <a:rPr lang="en-US" dirty="0" smtClean="0"/>
              <a:t>Credit card and bank fraud risks also exist </a:t>
            </a:r>
            <a:r>
              <a:rPr lang="en-US" dirty="0" smtClean="0">
                <a:sym typeface="Wingdings" pitchFamily="2" charset="2"/>
              </a:rPr>
              <a:t></a:t>
            </a:r>
            <a:endParaRPr lang="en-US" dirty="0" smtClean="0"/>
          </a:p>
          <a:p>
            <a:pPr lvl="1"/>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304800" y="152401"/>
            <a:ext cx="84582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Secunia Personal Software Inspector</a:t>
            </a:r>
            <a:r>
              <a:rPr lang="en-US" dirty="0" smtClean="0"/>
              <a:t/>
            </a:r>
            <a:br>
              <a:rPr lang="en-US" dirty="0" smtClean="0"/>
            </a:br>
            <a:r>
              <a:rPr lang="en-US" sz="3100" dirty="0" smtClean="0"/>
              <a:t>http://secunia.com/vulnerability_scanning/personal/</a:t>
            </a:r>
            <a:endParaRPr lang="en-US" sz="31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2590800"/>
            <a:ext cx="7918596" cy="1676400"/>
          </a:xfrm>
          <a:prstGeom prst="rect">
            <a:avLst/>
          </a:prstGeom>
          <a:noFill/>
          <a:ln w="9525">
            <a:noFill/>
            <a:miter lim="800000"/>
            <a:headEnd/>
            <a:tailEnd/>
          </a:ln>
        </p:spPr>
      </p:pic>
      <p:sp>
        <p:nvSpPr>
          <p:cNvPr id="5" name="TextBox 4"/>
          <p:cNvSpPr txBox="1"/>
          <p:nvPr/>
        </p:nvSpPr>
        <p:spPr>
          <a:xfrm>
            <a:off x="914400" y="4800600"/>
            <a:ext cx="7391400" cy="1200329"/>
          </a:xfrm>
          <a:prstGeom prst="rect">
            <a:avLst/>
          </a:prstGeom>
          <a:noFill/>
        </p:spPr>
        <p:txBody>
          <a:bodyPr wrap="square" rtlCol="0">
            <a:spAutoFit/>
          </a:bodyPr>
          <a:lstStyle/>
          <a:p>
            <a:r>
              <a:rPr lang="en-US" dirty="0" smtClean="0"/>
              <a:t>This shows the Photoshop, Adobe Reader version 8.x, and Apple QuickTime are vulnerable and that the risk is very high. This also shows the Adobe SVG Viewer version 3.x is vulnerable, but that the risk is rather low. Focus on remediating the higher-risk vulnerabilities first.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Secunia Corporate Software Inspector</a:t>
            </a:r>
            <a:r>
              <a:rPr lang="en-US" dirty="0" smtClean="0"/>
              <a:t/>
            </a:r>
            <a:br>
              <a:rPr lang="en-US" dirty="0" smtClean="0"/>
            </a:br>
            <a:r>
              <a:rPr lang="en-US" sz="3100" dirty="0" smtClean="0"/>
              <a:t> http://secunia.com/vulnerability_scanning/corporate/ </a:t>
            </a:r>
            <a:endParaRPr lang="en-US" sz="3100" dirty="0"/>
          </a:p>
        </p:txBody>
      </p:sp>
      <p:sp>
        <p:nvSpPr>
          <p:cNvPr id="4" name="Content Placeholder 3"/>
          <p:cNvSpPr>
            <a:spLocks noGrp="1"/>
          </p:cNvSpPr>
          <p:nvPr>
            <p:ph idx="1"/>
          </p:nvPr>
        </p:nvSpPr>
        <p:spPr/>
        <p:txBody>
          <a:bodyPr>
            <a:normAutofit/>
          </a:bodyPr>
          <a:lstStyle/>
          <a:p>
            <a:r>
              <a:rPr lang="en-US" dirty="0" smtClean="0"/>
              <a:t>Secunia offers a corporate version of it’s software inspection tool that can be deployed across a network and provides centralized management.</a:t>
            </a:r>
          </a:p>
          <a:p>
            <a:r>
              <a:rPr lang="en-US" dirty="0" smtClean="0"/>
              <a:t>Based on my evaluation, the CSI is similar to the PSI </a:t>
            </a:r>
          </a:p>
          <a:p>
            <a:pPr lvl="1"/>
            <a:r>
              <a:rPr lang="en-US" dirty="0" smtClean="0"/>
              <a:t>I do not work for and have no financial interest in Secunia – I just want you to get the message that you must patch security holes!</a:t>
            </a:r>
          </a:p>
          <a:p>
            <a:pPr lvl="1">
              <a:buNone/>
            </a:pPr>
            <a:r>
              <a:rPr lang="en-US" dirty="0" smtClean="0"/>
              <a: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 – OSI &amp; Patching processes</a:t>
            </a:r>
            <a:endParaRPr lang="en-US" dirty="0"/>
          </a:p>
        </p:txBody>
      </p:sp>
      <p:sp>
        <p:nvSpPr>
          <p:cNvPr id="4" name="Content Placeholder 3"/>
          <p:cNvSpPr>
            <a:spLocks noGrp="1"/>
          </p:cNvSpPr>
          <p:nvPr>
            <p:ph idx="1"/>
          </p:nvPr>
        </p:nvSpPr>
        <p:spPr/>
        <p:txBody>
          <a:bodyPr>
            <a:normAutofit/>
          </a:bodyPr>
          <a:lstStyle/>
          <a:p>
            <a:r>
              <a:rPr lang="en-US" dirty="0" smtClean="0"/>
              <a:t>Using the Secunia Online Software Inspector to detect missing operating system and third party patches</a:t>
            </a:r>
          </a:p>
          <a:p>
            <a:pPr lvl="1"/>
            <a:r>
              <a:rPr lang="en-US" dirty="0" smtClean="0"/>
              <a:t>Patching Windows XP SP3</a:t>
            </a:r>
          </a:p>
          <a:p>
            <a:pPr lvl="2"/>
            <a:r>
              <a:rPr lang="en-US" dirty="0" smtClean="0"/>
              <a:t>Automatic Updates enabled</a:t>
            </a:r>
          </a:p>
          <a:p>
            <a:pPr lvl="2"/>
            <a:r>
              <a:rPr lang="en-US" dirty="0" smtClean="0"/>
              <a:t>Use of Microsoft Update</a:t>
            </a:r>
          </a:p>
          <a:p>
            <a:pPr lvl="1"/>
            <a:r>
              <a:rPr lang="en-US" dirty="0" smtClean="0"/>
              <a:t>Patching 3</a:t>
            </a:r>
            <a:r>
              <a:rPr lang="en-US" baseline="30000" dirty="0" smtClean="0"/>
              <a:t>rd</a:t>
            </a:r>
            <a:r>
              <a:rPr lang="en-US" dirty="0" smtClean="0"/>
              <a:t> party applications</a:t>
            </a:r>
          </a:p>
          <a:p>
            <a:pPr lvl="2"/>
            <a:r>
              <a:rPr lang="en-US" dirty="0" smtClean="0"/>
              <a:t>Older apps can be more difficult to update</a:t>
            </a:r>
          </a:p>
          <a:p>
            <a:pPr lvl="3"/>
            <a:r>
              <a:rPr lang="en-US" dirty="0" smtClean="0"/>
              <a:t>May require manual file remove (such as old versions of Flash)</a:t>
            </a:r>
          </a:p>
          <a:p>
            <a:pPr lvl="2"/>
            <a:r>
              <a:rPr lang="en-US" dirty="0" smtClean="0"/>
              <a:t>Safe bet when in doubt is to uninstall old version then install new version(may require reboot in some cases)</a:t>
            </a:r>
          </a:p>
          <a:p>
            <a:pPr lvl="2"/>
            <a:r>
              <a:rPr lang="en-US" dirty="0" smtClean="0"/>
              <a:t>Run Secunia OSI again after patching is complete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update is not fool-proof</a:t>
            </a:r>
            <a:endParaRPr lang="en-US" sz="3100" dirty="0"/>
          </a:p>
        </p:txBody>
      </p:sp>
      <p:sp>
        <p:nvSpPr>
          <p:cNvPr id="4" name="Content Placeholder 3"/>
          <p:cNvSpPr>
            <a:spLocks noGrp="1"/>
          </p:cNvSpPr>
          <p:nvPr>
            <p:ph idx="1"/>
          </p:nvPr>
        </p:nvSpPr>
        <p:spPr/>
        <p:txBody>
          <a:bodyPr/>
          <a:lstStyle/>
          <a:p>
            <a:r>
              <a:rPr lang="en-US" dirty="0" smtClean="0"/>
              <a:t>Even when all software is up-to-date, attackers can still compromise systems through other methods</a:t>
            </a:r>
          </a:p>
          <a:p>
            <a:pPr lvl="1"/>
            <a:r>
              <a:rPr lang="en-US" dirty="0" smtClean="0"/>
              <a:t>Trickery (as previously discussed)</a:t>
            </a:r>
          </a:p>
          <a:p>
            <a:pPr lvl="1"/>
            <a:r>
              <a:rPr lang="en-US" dirty="0" smtClean="0"/>
              <a:t>“Zero day” attacks</a:t>
            </a:r>
          </a:p>
          <a:p>
            <a:pPr lvl="2"/>
            <a:r>
              <a:rPr lang="en-US" dirty="0" smtClean="0"/>
              <a:t>Attacker targets a vulnerability that has not yet been patched</a:t>
            </a:r>
          </a:p>
          <a:p>
            <a:pPr lvl="2"/>
            <a:r>
              <a:rPr lang="en-US" dirty="0" smtClean="0"/>
              <a:t>Layered defenses (aka “Defense in Depth”) help</a:t>
            </a:r>
          </a:p>
          <a:p>
            <a:pPr lvl="2"/>
            <a:r>
              <a:rPr lang="en-US" dirty="0" smtClean="0"/>
              <a:t>Zero day works best for targeted, high-value attacks</a:t>
            </a:r>
          </a:p>
          <a:p>
            <a:pPr lvl="2"/>
            <a:endParaRPr lang="en-US" dirty="0" smtClean="0"/>
          </a:p>
          <a:p>
            <a:pPr lvl="2"/>
            <a:endParaRPr lang="en-US" dirty="0"/>
          </a:p>
        </p:txBody>
      </p:sp>
      <p:pic>
        <p:nvPicPr>
          <p:cNvPr id="6148" name="Picture 4"/>
          <p:cNvPicPr>
            <a:picLocks noChangeAspect="1" noChangeArrowheads="1"/>
          </p:cNvPicPr>
          <p:nvPr/>
        </p:nvPicPr>
        <p:blipFill>
          <a:blip r:embed="rId2" cstate="print"/>
          <a:srcRect/>
          <a:stretch>
            <a:fillRect/>
          </a:stretch>
        </p:blipFill>
        <p:spPr bwMode="auto">
          <a:xfrm>
            <a:off x="3810000" y="502920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 and system isolation</a:t>
            </a:r>
            <a:endParaRPr lang="en-US" dirty="0"/>
          </a:p>
        </p:txBody>
      </p:sp>
      <p:sp>
        <p:nvSpPr>
          <p:cNvPr id="4" name="Content Placeholder 3"/>
          <p:cNvSpPr>
            <a:spLocks noGrp="1"/>
          </p:cNvSpPr>
          <p:nvPr>
            <p:ph idx="1"/>
          </p:nvPr>
        </p:nvSpPr>
        <p:spPr/>
        <p:txBody>
          <a:bodyPr>
            <a:normAutofit/>
          </a:bodyPr>
          <a:lstStyle/>
          <a:p>
            <a:r>
              <a:rPr lang="en-US" dirty="0" smtClean="0"/>
              <a:t>Two main types of accounts exist in a Windows system </a:t>
            </a:r>
          </a:p>
          <a:p>
            <a:pPr lvl="2"/>
            <a:r>
              <a:rPr lang="en-US" dirty="0" smtClean="0"/>
              <a:t>Administrator or Power-User account</a:t>
            </a:r>
          </a:p>
          <a:p>
            <a:pPr lvl="3"/>
            <a:r>
              <a:rPr lang="en-US" dirty="0" smtClean="0"/>
              <a:t>Can do anything on the computer, “super user”</a:t>
            </a:r>
          </a:p>
          <a:p>
            <a:pPr lvl="2"/>
            <a:r>
              <a:rPr lang="en-US" dirty="0" smtClean="0"/>
              <a:t>Limited/Restricted User account (Vista/7: Standard User)</a:t>
            </a:r>
          </a:p>
          <a:p>
            <a:pPr lvl="1"/>
            <a:r>
              <a:rPr lang="en-US" dirty="0" smtClean="0"/>
              <a:t>Users that process/store/transmit sensitive data should do so with a limited user account. A limited user account will protect against many malware attacks, but not all</a:t>
            </a:r>
          </a:p>
          <a:p>
            <a:r>
              <a:rPr lang="en-US" dirty="0" smtClean="0"/>
              <a:t>Vista and Windows 7</a:t>
            </a:r>
          </a:p>
          <a:p>
            <a:pPr lvl="1"/>
            <a:r>
              <a:rPr lang="en-US" dirty="0" smtClean="0"/>
              <a:t>Ensure User Account Control is enabled</a:t>
            </a:r>
          </a:p>
          <a:p>
            <a:pPr lvl="2"/>
            <a:r>
              <a:rPr lang="en-US" dirty="0" smtClean="0"/>
              <a:t>Prompts for riskier actions</a:t>
            </a:r>
          </a:p>
          <a:p>
            <a:pPr lvl="2">
              <a:buNone/>
            </a:pPr>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Account and system isolation </a:t>
            </a:r>
            <a:br>
              <a:rPr lang="en-US" dirty="0" smtClean="0"/>
            </a:br>
            <a:r>
              <a:rPr lang="en-US" dirty="0" smtClean="0"/>
              <a:t>not fool-proof</a:t>
            </a:r>
            <a:endParaRPr lang="en-US" dirty="0"/>
          </a:p>
        </p:txBody>
      </p:sp>
      <p:sp>
        <p:nvSpPr>
          <p:cNvPr id="4" name="Content Placeholder 3"/>
          <p:cNvSpPr>
            <a:spLocks noGrp="1"/>
          </p:cNvSpPr>
          <p:nvPr>
            <p:ph idx="1"/>
          </p:nvPr>
        </p:nvSpPr>
        <p:spPr/>
        <p:txBody>
          <a:bodyPr>
            <a:normAutofit/>
          </a:bodyPr>
          <a:lstStyle/>
          <a:p>
            <a:r>
              <a:rPr lang="en-US" dirty="0" smtClean="0"/>
              <a:t>The Zeus crimeware, previously mentioned, can still attack a computer when a user is using a limited account</a:t>
            </a:r>
          </a:p>
          <a:p>
            <a:pPr lvl="1"/>
            <a:r>
              <a:rPr lang="en-US" dirty="0" smtClean="0"/>
              <a:t>Attackers adapting to countermeasures</a:t>
            </a:r>
          </a:p>
          <a:p>
            <a:pPr lvl="1"/>
            <a:r>
              <a:rPr lang="en-US" dirty="0" smtClean="0"/>
              <a:t>Modern attackers often want *DATA* and may not care about admin rights</a:t>
            </a:r>
          </a:p>
          <a:p>
            <a:pPr lvl="1"/>
            <a:r>
              <a:rPr lang="en-US" dirty="0" smtClean="0"/>
              <a:t>Limited user account can still contain much juicy data!</a:t>
            </a:r>
          </a:p>
          <a:p>
            <a:pPr lvl="2"/>
            <a:endParaRPr lang="en-US" dirty="0" smtClean="0"/>
          </a:p>
          <a:p>
            <a:pPr lvl="2">
              <a:buNone/>
            </a:pPr>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 – finding sensitive data with the DataFind toolkit</a:t>
            </a:r>
            <a:endParaRPr lang="en-US" dirty="0"/>
          </a:p>
        </p:txBody>
      </p:sp>
      <p:sp>
        <p:nvSpPr>
          <p:cNvPr id="4" name="Content Placeholder 3"/>
          <p:cNvSpPr>
            <a:spLocks noGrp="1"/>
          </p:cNvSpPr>
          <p:nvPr>
            <p:ph idx="1"/>
          </p:nvPr>
        </p:nvSpPr>
        <p:spPr/>
        <p:txBody>
          <a:bodyPr>
            <a:normAutofit/>
          </a:bodyPr>
          <a:lstStyle/>
          <a:p>
            <a:r>
              <a:rPr lang="en-US" dirty="0" smtClean="0"/>
              <a:t>ftp.siu.edu/datafind</a:t>
            </a:r>
          </a:p>
          <a:p>
            <a:r>
              <a:rPr lang="en-US" dirty="0" smtClean="0"/>
              <a:t>Much data on a hard drive looks like an SSN.</a:t>
            </a:r>
          </a:p>
          <a:p>
            <a:pPr lvl="1"/>
            <a:r>
              <a:rPr lang="en-US" dirty="0" smtClean="0"/>
              <a:t>False alarms are to be expected</a:t>
            </a:r>
          </a:p>
          <a:p>
            <a:pPr lvl="1"/>
            <a:r>
              <a:rPr lang="en-US" dirty="0" smtClean="0"/>
              <a:t>Must look at *context* of the data</a:t>
            </a:r>
          </a:p>
          <a:p>
            <a:pPr lvl="2"/>
            <a:r>
              <a:rPr lang="en-US" dirty="0" smtClean="0"/>
              <a:t>Folder names</a:t>
            </a:r>
          </a:p>
          <a:p>
            <a:pPr lvl="2"/>
            <a:r>
              <a:rPr lang="en-US" dirty="0" smtClean="0"/>
              <a:t>File names</a:t>
            </a:r>
          </a:p>
          <a:p>
            <a:pPr lvl="2"/>
            <a:r>
              <a:rPr lang="en-US" dirty="0" smtClean="0"/>
              <a:t>How the system is/was used</a:t>
            </a:r>
          </a:p>
          <a:p>
            <a:r>
              <a:rPr lang="en-US" dirty="0" smtClean="0"/>
              <a:t>Other free toolkits exist if you don’t like DataFind</a:t>
            </a:r>
          </a:p>
          <a:p>
            <a:pPr lvl="1"/>
            <a:r>
              <a:rPr lang="en-US" dirty="0" smtClean="0"/>
              <a:t>Cornell Spider http://itso.iu.edu/Cornell_Spider</a:t>
            </a:r>
          </a:p>
          <a:p>
            <a:r>
              <a:rPr lang="en-US" dirty="0" smtClean="0"/>
              <a:t>Find the sensitive data and purge it</a:t>
            </a:r>
          </a:p>
          <a:p>
            <a:pPr lvl="1"/>
            <a:endParaRPr lang="en-US" dirty="0" smtClean="0"/>
          </a:p>
          <a:p>
            <a:pPr lvl="2">
              <a:buNone/>
            </a:pPr>
            <a:endParaRPr lang="en-US" dirty="0" smtClean="0"/>
          </a:p>
          <a:p>
            <a:pPr lvl="1"/>
            <a:endParaRPr lang="en-US" dirty="0" smtClean="0"/>
          </a:p>
          <a:p>
            <a:pPr lvl="2">
              <a:buNone/>
            </a:pPr>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the </a:t>
            </a:r>
            <a:r>
              <a:rPr lang="en-US" dirty="0" smtClean="0"/>
              <a:t>DataFind toolkit</a:t>
            </a:r>
            <a:endParaRPr lang="en-US" dirty="0"/>
          </a:p>
        </p:txBody>
      </p:sp>
      <p:sp>
        <p:nvSpPr>
          <p:cNvPr id="4" name="Content Placeholder 3"/>
          <p:cNvSpPr>
            <a:spLocks noGrp="1"/>
          </p:cNvSpPr>
          <p:nvPr>
            <p:ph idx="1"/>
          </p:nvPr>
        </p:nvSpPr>
        <p:spPr/>
        <p:txBody>
          <a:bodyPr>
            <a:normAutofit/>
          </a:bodyPr>
          <a:lstStyle/>
          <a:p>
            <a:r>
              <a:rPr lang="en-US" dirty="0" smtClean="0"/>
              <a:t>DataFind provides an easy-to-use browser to view the report and provides easy clean-up</a:t>
            </a:r>
          </a:p>
          <a:p>
            <a:r>
              <a:rPr lang="en-US" dirty="0" smtClean="0"/>
              <a:t>Report file: c:\DataFind\ssn_scan\Find_SSNs.html</a:t>
            </a:r>
          </a:p>
          <a:p>
            <a:r>
              <a:rPr lang="en-US" dirty="0" smtClean="0"/>
              <a:t>Master directory: C:\DataFind</a:t>
            </a:r>
          </a:p>
          <a:p>
            <a:r>
              <a:rPr lang="en-US" dirty="0" smtClean="0"/>
              <a:t>DataFind instructions walk through every step of the process. </a:t>
            </a:r>
          </a:p>
          <a:p>
            <a:pPr lvl="1"/>
            <a:r>
              <a:rPr lang="en-US" dirty="0" smtClean="0"/>
              <a:t>ftp://</a:t>
            </a:r>
            <a:r>
              <a:rPr lang="en-US" dirty="0" smtClean="0"/>
              <a:t>ftp.siu.edu/datafind/DataFindDocumentation.pdf</a:t>
            </a:r>
          </a:p>
          <a:p>
            <a:pPr lvl="1"/>
            <a:endParaRPr lang="en-US" dirty="0" smtClean="0"/>
          </a:p>
          <a:p>
            <a:pPr lvl="1"/>
            <a:endParaRPr lang="en-US" dirty="0" smtClean="0"/>
          </a:p>
          <a:p>
            <a:pPr lvl="1"/>
            <a:endParaRPr lang="en-US" dirty="0" smtClean="0"/>
          </a:p>
          <a:p>
            <a:pPr lvl="2">
              <a:buNone/>
            </a:pPr>
            <a:endParaRPr lang="en-US" dirty="0" smtClean="0"/>
          </a:p>
          <a:p>
            <a:pPr lvl="1"/>
            <a:endParaRPr lang="en-US" dirty="0" smtClean="0"/>
          </a:p>
          <a:p>
            <a:pPr lvl="2">
              <a:buNone/>
            </a:pPr>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t>
            </a:r>
            <a:r>
              <a:rPr lang="en-US" dirty="0" smtClean="0"/>
              <a:t>asy Office 2007 encryption</a:t>
            </a:r>
            <a:endParaRPr lang="en-US" dirty="0"/>
          </a:p>
        </p:txBody>
      </p:sp>
      <p:sp>
        <p:nvSpPr>
          <p:cNvPr id="4" name="Content Placeholder 3"/>
          <p:cNvSpPr>
            <a:spLocks noGrp="1"/>
          </p:cNvSpPr>
          <p:nvPr>
            <p:ph idx="1"/>
          </p:nvPr>
        </p:nvSpPr>
        <p:spPr/>
        <p:txBody>
          <a:bodyPr>
            <a:normAutofit/>
          </a:bodyPr>
          <a:lstStyle/>
          <a:p>
            <a:r>
              <a:rPr lang="en-US" dirty="0" smtClean="0"/>
              <a:t>Encrypting data that must be maintained will be a topic of another session, but for starters -</a:t>
            </a:r>
          </a:p>
          <a:p>
            <a:pPr lvl="1"/>
            <a:r>
              <a:rPr lang="en-US" dirty="0" smtClean="0"/>
              <a:t>Use Microsoft Office 2007 (site licensed)</a:t>
            </a:r>
          </a:p>
          <a:p>
            <a:pPr lvl="1"/>
            <a:r>
              <a:rPr lang="en-US" dirty="0" smtClean="0"/>
              <a:t>Office button -&gt; Prepare -&gt; Encrypt Document</a:t>
            </a:r>
          </a:p>
          <a:p>
            <a:pPr lvl="2"/>
            <a:r>
              <a:rPr lang="en-US" dirty="0" smtClean="0"/>
              <a:t>Enter a passphrase</a:t>
            </a:r>
          </a:p>
          <a:p>
            <a:pPr lvl="3"/>
            <a:r>
              <a:rPr lang="en-US" dirty="0" smtClean="0"/>
              <a:t>Store the passphrase safely (with supervisor, in a safe, etc)</a:t>
            </a:r>
          </a:p>
          <a:p>
            <a:pPr lvl="2"/>
            <a:r>
              <a:rPr lang="en-US" dirty="0" smtClean="0"/>
              <a:t>Save the document</a:t>
            </a:r>
          </a:p>
          <a:p>
            <a:pPr lvl="1"/>
            <a:r>
              <a:rPr lang="en-US" dirty="0" smtClean="0"/>
              <a:t>Ensure that whoever needs to open the document has Office 2007 and the passphrase</a:t>
            </a:r>
          </a:p>
          <a:p>
            <a:pPr lvl="1"/>
            <a:r>
              <a:rPr lang="en-US" dirty="0" smtClean="0"/>
              <a:t>File -&gt; Open -&gt; enter passphrase</a:t>
            </a:r>
            <a:endParaRPr lang="en-US" dirty="0" smtClean="0"/>
          </a:p>
          <a:p>
            <a:pPr lvl="2">
              <a:buNone/>
            </a:pPr>
            <a:endParaRPr lang="en-US" dirty="0" smtClean="0"/>
          </a:p>
          <a:p>
            <a:pPr lvl="1"/>
            <a:endParaRPr lang="en-US" dirty="0" smtClean="0"/>
          </a:p>
          <a:p>
            <a:pPr lvl="2">
              <a:buNone/>
            </a:pPr>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0" y="1"/>
            <a:ext cx="8991600" cy="68580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 and system isolation</a:t>
            </a:r>
            <a:endParaRPr lang="en-US" dirty="0"/>
          </a:p>
        </p:txBody>
      </p:sp>
      <p:sp>
        <p:nvSpPr>
          <p:cNvPr id="4" name="Content Placeholder 3"/>
          <p:cNvSpPr>
            <a:spLocks noGrp="1"/>
          </p:cNvSpPr>
          <p:nvPr>
            <p:ph idx="1"/>
          </p:nvPr>
        </p:nvSpPr>
        <p:spPr/>
        <p:txBody>
          <a:bodyPr>
            <a:normAutofit lnSpcReduction="10000"/>
          </a:bodyPr>
          <a:lstStyle/>
          <a:p>
            <a:r>
              <a:rPr lang="en-US" dirty="0" smtClean="0"/>
              <a:t>Another thing to consider is using isolated systems to process sensitive data</a:t>
            </a:r>
          </a:p>
          <a:p>
            <a:pPr lvl="1"/>
            <a:r>
              <a:rPr lang="en-US" dirty="0" smtClean="0"/>
              <a:t>Idea 1: No Internet connectivity at all</a:t>
            </a:r>
          </a:p>
          <a:p>
            <a:pPr lvl="2"/>
            <a:r>
              <a:rPr lang="en-US" dirty="0" smtClean="0"/>
              <a:t>Connectivity only to the sensitive networks and sensitive resources required to perform business duties</a:t>
            </a:r>
          </a:p>
          <a:p>
            <a:pPr lvl="1"/>
            <a:r>
              <a:rPr lang="en-US" dirty="0" smtClean="0"/>
              <a:t>Idea 2: Limited Internet connectivity, perhaps filtered through a list of specifically allowed websites</a:t>
            </a:r>
          </a:p>
          <a:p>
            <a:pPr lvl="2"/>
            <a:r>
              <a:rPr lang="en-US" dirty="0" smtClean="0"/>
              <a:t>Can still be risky, idea 1 is better</a:t>
            </a:r>
          </a:p>
          <a:p>
            <a:pPr lvl="1"/>
            <a:r>
              <a:rPr lang="en-US" dirty="0" smtClean="0"/>
              <a:t>Idea 3: Use different web browsers for sensitive and non-sensitive tasks</a:t>
            </a:r>
          </a:p>
          <a:p>
            <a:pPr lvl="2"/>
            <a:r>
              <a:rPr lang="en-US" dirty="0" smtClean="0"/>
              <a:t>Still risky, idea 1 is better</a:t>
            </a:r>
          </a:p>
          <a:p>
            <a:pPr lvl="1"/>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 and system isolation</a:t>
            </a:r>
            <a:endParaRPr lang="en-US" dirty="0"/>
          </a:p>
        </p:txBody>
      </p:sp>
      <p:sp>
        <p:nvSpPr>
          <p:cNvPr id="4" name="Content Placeholder 3"/>
          <p:cNvSpPr>
            <a:spLocks noGrp="1"/>
          </p:cNvSpPr>
          <p:nvPr>
            <p:ph idx="1"/>
          </p:nvPr>
        </p:nvSpPr>
        <p:spPr/>
        <p:txBody>
          <a:bodyPr>
            <a:normAutofit/>
          </a:bodyPr>
          <a:lstStyle/>
          <a:p>
            <a:r>
              <a:rPr lang="en-US" dirty="0" smtClean="0"/>
              <a:t>Policies</a:t>
            </a:r>
          </a:p>
          <a:p>
            <a:pPr lvl="1"/>
            <a:r>
              <a:rPr lang="en-US" dirty="0" smtClean="0"/>
              <a:t>Consider banning personal internet use on systems that store/process/transmit sensitive data</a:t>
            </a:r>
          </a:p>
          <a:p>
            <a:pPr lvl="2"/>
            <a:r>
              <a:rPr lang="en-US" dirty="0" smtClean="0"/>
              <a:t>Must have means to enforce this if you make such a policy, otherwise it has no teeth</a:t>
            </a:r>
          </a:p>
          <a:p>
            <a:pPr lvl="1"/>
            <a:r>
              <a:rPr lang="en-US" dirty="0" smtClean="0"/>
              <a:t>Consider banning the use of USB thumb drives or CD’s/DVD’s that are not approved by authorized support technicians</a:t>
            </a:r>
          </a:p>
          <a:p>
            <a:pPr lvl="2"/>
            <a:r>
              <a:rPr lang="en-US" dirty="0" smtClean="0"/>
              <a:t>End users think nothing of plugging in USB drives anywhere or even plugging in a USB drive they find laying around</a:t>
            </a:r>
          </a:p>
          <a:p>
            <a:pPr lvl="3"/>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Wrap-up</a:t>
            </a:r>
            <a:endParaRPr lang="en-US" dirty="0"/>
          </a:p>
        </p:txBody>
      </p:sp>
      <p:sp>
        <p:nvSpPr>
          <p:cNvPr id="4" name="Content Placeholder 3"/>
          <p:cNvSpPr>
            <a:spLocks noGrp="1"/>
          </p:cNvSpPr>
          <p:nvPr>
            <p:ph idx="1"/>
          </p:nvPr>
        </p:nvSpPr>
        <p:spPr/>
        <p:txBody>
          <a:bodyPr>
            <a:normAutofit/>
          </a:bodyPr>
          <a:lstStyle/>
          <a:p>
            <a:r>
              <a:rPr lang="en-US" dirty="0" smtClean="0"/>
              <a:t>Attackers are financially motivated and are doing well</a:t>
            </a:r>
          </a:p>
          <a:p>
            <a:endParaRPr lang="en-US" dirty="0" smtClean="0"/>
          </a:p>
          <a:p>
            <a:r>
              <a:rPr lang="en-US" dirty="0" smtClean="0"/>
              <a:t>By knowing their techniques, we can better defend</a:t>
            </a:r>
          </a:p>
          <a:p>
            <a:endParaRPr lang="en-US" dirty="0" smtClean="0"/>
          </a:p>
          <a:p>
            <a:r>
              <a:rPr lang="en-US" dirty="0" smtClean="0"/>
              <a:t>Defenders must strive to increase their threat awareness and be able to dynamically adapt</a:t>
            </a:r>
          </a:p>
          <a:p>
            <a:endParaRPr lang="en-US" dirty="0" smtClean="0"/>
          </a:p>
          <a:p>
            <a:r>
              <a:rPr lang="en-US" dirty="0" smtClean="0"/>
              <a:t>Protect the most important assets first</a:t>
            </a:r>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4" name="Content Placeholder 3"/>
          <p:cNvSpPr>
            <a:spLocks noGrp="1"/>
          </p:cNvSpPr>
          <p:nvPr>
            <p:ph idx="1"/>
          </p:nvPr>
        </p:nvSpPr>
        <p:spPr/>
        <p:txBody>
          <a:bodyPr>
            <a:normAutofit lnSpcReduction="10000"/>
          </a:bodyPr>
          <a:lstStyle/>
          <a:p>
            <a:r>
              <a:rPr lang="en-US" b="1" dirty="0" smtClean="0"/>
              <a:t>Neustar: The Irretrievable Losses of Malware-Enabled ACH and Wire Fraud</a:t>
            </a:r>
          </a:p>
          <a:p>
            <a:pPr lvl="1"/>
            <a:r>
              <a:rPr lang="en-US" dirty="0" smtClean="0"/>
              <a:t>http://www.neustar.biz/pressroom/whitepapers/ACH_White_Paper.pdf</a:t>
            </a:r>
          </a:p>
          <a:p>
            <a:r>
              <a:rPr lang="en-US" b="1" dirty="0" smtClean="0"/>
              <a:t>Compromise Of User's Online Banking Credentials Targets Commercial Bank Accounts</a:t>
            </a:r>
          </a:p>
          <a:p>
            <a:pPr lvl="1"/>
            <a:r>
              <a:rPr lang="en-US" dirty="0" smtClean="0"/>
              <a:t>http://www.ic3.gov/media/2009/091103-1.aspx</a:t>
            </a:r>
          </a:p>
          <a:p>
            <a:r>
              <a:rPr lang="en-US" b="1" dirty="0" smtClean="0"/>
              <a:t>Fraudulent Automated Clearing House (ACH) Transfers Connected to Malware and Work-at-Home Scams</a:t>
            </a:r>
          </a:p>
          <a:p>
            <a:pPr lvl="1"/>
            <a:r>
              <a:rPr lang="en-US" dirty="0" smtClean="0"/>
              <a:t>http://www.fbi.gov/pressrel/pressrel09/ach_110309.htm</a:t>
            </a:r>
          </a:p>
          <a:p>
            <a:pPr lvl="1">
              <a:buNone/>
            </a:pPr>
            <a:endParaRPr lang="en-US" dirty="0" smtClean="0"/>
          </a:p>
          <a:p>
            <a:pPr lvl="2"/>
            <a:endParaRPr lang="en-US" dirty="0" smtClean="0"/>
          </a:p>
          <a:p>
            <a:pPr lvl="3"/>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Questions/Comments/Discussion</a:t>
            </a:r>
            <a:endParaRPr lang="en-US" dirty="0"/>
          </a:p>
        </p:txBody>
      </p:sp>
      <p:sp>
        <p:nvSpPr>
          <p:cNvPr id="4" name="Content Placeholder 3"/>
          <p:cNvSpPr>
            <a:spLocks noGrp="1"/>
          </p:cNvSpPr>
          <p:nvPr>
            <p:ph idx="1"/>
          </p:nvPr>
        </p:nvSpPr>
        <p:spPr/>
        <p:txBody>
          <a:bodyPr>
            <a:normAutofit/>
          </a:bodyPr>
          <a:lstStyle/>
          <a:p>
            <a:endParaRPr lang="en-US" dirty="0" smtClean="0"/>
          </a:p>
          <a:p>
            <a:r>
              <a:rPr lang="en-US" dirty="0" smtClean="0"/>
              <a:t>curtw@siu.edu or phone to discuss any of these items in more depth</a:t>
            </a:r>
          </a:p>
          <a:p>
            <a:endParaRPr lang="en-US" dirty="0" smtClean="0"/>
          </a:p>
          <a:p>
            <a:r>
              <a:rPr lang="en-US" dirty="0" smtClean="0"/>
              <a:t>I wish you ongoing success in protecting all of your computer systems, but especially those that handle any sort of sensitive data</a:t>
            </a:r>
          </a:p>
          <a:p>
            <a:endParaRPr lang="en-US" dirty="0" smtClean="0"/>
          </a:p>
          <a:p>
            <a:pPr lvl="1">
              <a:buNone/>
            </a:pPr>
            <a:endParaRPr lang="en-US" dirty="0" smtClean="0"/>
          </a:p>
          <a:p>
            <a:pPr lvl="2"/>
            <a:endParaRPr lang="en-US" dirty="0" smtClean="0"/>
          </a:p>
          <a:p>
            <a:pPr lvl="3"/>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66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51349" y="-152400"/>
            <a:ext cx="9166774" cy="71008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072563"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losses due to crimeware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Bullitt County, KY - $415,000 July </a:t>
            </a:r>
            <a:r>
              <a:rPr lang="en-US" dirty="0" smtClean="0"/>
              <a:t>2009</a:t>
            </a:r>
            <a:endParaRPr lang="en-US" dirty="0" smtClean="0"/>
          </a:p>
          <a:p>
            <a:r>
              <a:rPr lang="en-US" dirty="0" smtClean="0"/>
              <a:t>Western Beaver School District - $700,000 July 2009</a:t>
            </a:r>
          </a:p>
          <a:p>
            <a:r>
              <a:rPr lang="en-US" dirty="0" smtClean="0"/>
              <a:t>Slack Auto Parts - $75,000 July </a:t>
            </a:r>
            <a:r>
              <a:rPr lang="en-US" dirty="0" smtClean="0"/>
              <a:t>2009</a:t>
            </a:r>
            <a:endParaRPr lang="en-US" dirty="0" smtClean="0"/>
          </a:p>
          <a:p>
            <a:r>
              <a:rPr lang="en-US" dirty="0" smtClean="0"/>
              <a:t>FBI (ic3.gov):</a:t>
            </a:r>
          </a:p>
          <a:p>
            <a:pPr lvl="1"/>
            <a:r>
              <a:rPr lang="en-US" dirty="0" smtClean="0"/>
              <a:t>As of October 2009, there has been approximately $100 million in attempted losses</a:t>
            </a:r>
          </a:p>
          <a:p>
            <a:pPr lvl="1"/>
            <a:r>
              <a:rPr lang="en-US" dirty="0" smtClean="0"/>
              <a:t>On average the FBI is seeing several new victim complaints and cases opened every week</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1926</TotalTime>
  <Words>2982</Words>
  <Application>Microsoft Office PowerPoint</Application>
  <PresentationFormat>On-screen Show (4:3)</PresentationFormat>
  <Paragraphs>344</Paragraphs>
  <Slides>65</Slides>
  <Notes>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Flow</vt:lpstr>
      <vt:lpstr>Computer and data protection techniques and why we need them</vt:lpstr>
      <vt:lpstr>This Presentation &amp; Training</vt:lpstr>
      <vt:lpstr>Malware &amp; crimeware threat</vt:lpstr>
      <vt:lpstr>Malware &amp; crimeware threat</vt:lpstr>
      <vt:lpstr>Why should you care?</vt:lpstr>
      <vt:lpstr>Slide 6</vt:lpstr>
      <vt:lpstr>Slide 7</vt:lpstr>
      <vt:lpstr>Slide 8</vt:lpstr>
      <vt:lpstr>Recent losses due to crimeware</vt:lpstr>
      <vt:lpstr>Slide 10</vt:lpstr>
      <vt:lpstr>What crimeware does</vt:lpstr>
      <vt:lpstr>Malware and crimeware functions</vt:lpstr>
      <vt:lpstr>Crimeware profile – Zeus</vt:lpstr>
      <vt:lpstr>Zeus control panel</vt:lpstr>
      <vt:lpstr>Crimeware – Torpig</vt:lpstr>
      <vt:lpstr>Cyber-Criminals reach out</vt:lpstr>
      <vt:lpstr>We ready our response…</vt:lpstr>
      <vt:lpstr>Hands-off, cyber-criminals!</vt:lpstr>
      <vt:lpstr>Typical Crimeware infection methods</vt:lpstr>
      <vt:lpstr>Battling Crimeware - trickery</vt:lpstr>
      <vt:lpstr>Zeus e-mail with attachment</vt:lpstr>
      <vt:lpstr>Zeus Facebook spoof mail with link</vt:lpstr>
      <vt:lpstr>Zeus/Zbot FDIC e-mail trickery</vt:lpstr>
      <vt:lpstr>Zeus financial e-mail spoof</vt:lpstr>
      <vt:lpstr>Zeus financial e-mail spoof</vt:lpstr>
      <vt:lpstr>Don’t be fooled!</vt:lpstr>
      <vt:lpstr>Slide 27</vt:lpstr>
      <vt:lpstr>Detecting crimeware</vt:lpstr>
      <vt:lpstr>Cleaning up after crimeware</vt:lpstr>
      <vt:lpstr>Cleaning up after crimeware</vt:lpstr>
      <vt:lpstr>Cleaning up after crimeware</vt:lpstr>
      <vt:lpstr>Targeted attacks – spear phishing</vt:lpstr>
      <vt:lpstr>Targeted attacks (spear phishing)</vt:lpstr>
      <vt:lpstr>Targeted attack examples</vt:lpstr>
      <vt:lpstr>Target: energy sector</vt:lpstr>
      <vt:lpstr>Target: banking sector</vt:lpstr>
      <vt:lpstr>Target: foreign relations</vt:lpstr>
      <vt:lpstr>Dealing with targeted attacks</vt:lpstr>
      <vt:lpstr>Drive-by download attack</vt:lpstr>
      <vt:lpstr>Drive-by download attack</vt:lpstr>
      <vt:lpstr>Examples of drive-by downloads</vt:lpstr>
      <vt:lpstr>Examples of drive-by downloads</vt:lpstr>
      <vt:lpstr>Protecting against drive-bys</vt:lpstr>
      <vt:lpstr>Stopping drive-by infections</vt:lpstr>
      <vt:lpstr>Secunia Online Software Inspector http://secunia.com/vulnerability_scanning/online/</vt:lpstr>
      <vt:lpstr>Secunia Online Software Inspector http://secunia.com/vulnerability_scanning/online/</vt:lpstr>
      <vt:lpstr>Secunia Online Software Inspector http://secunia.com/vulnerability_scanning/online/</vt:lpstr>
      <vt:lpstr>Secunia Online Software Inspector http://secunia.com/vulnerability_scanning/online/</vt:lpstr>
      <vt:lpstr>Secunia Personal Software Inspector http://secunia.com/vulnerability_scanning/personal/</vt:lpstr>
      <vt:lpstr>Slide 50</vt:lpstr>
      <vt:lpstr>Secunia Personal Software Inspector http://secunia.com/vulnerability_scanning/personal/</vt:lpstr>
      <vt:lpstr>Secunia Corporate Software Inspector  http://secunia.com/vulnerability_scanning/corporate/ </vt:lpstr>
      <vt:lpstr>DEMO – OSI &amp; Patching processes</vt:lpstr>
      <vt:lpstr>Software update is not fool-proof</vt:lpstr>
      <vt:lpstr>Account and system isolation</vt:lpstr>
      <vt:lpstr>Account and system isolation  not fool-proof</vt:lpstr>
      <vt:lpstr>DEMO – finding sensitive data with the DataFind toolkit</vt:lpstr>
      <vt:lpstr>Using the DataFind toolkit</vt:lpstr>
      <vt:lpstr>Easy Office 2007 encryption</vt:lpstr>
      <vt:lpstr>Account and system isolation</vt:lpstr>
      <vt:lpstr>Account and system isolation</vt:lpstr>
      <vt:lpstr>Wrap-up</vt:lpstr>
      <vt:lpstr>References</vt:lpstr>
      <vt:lpstr>Questions/Comments/Discussion</vt:lpstr>
      <vt:lpstr>Slide 65</vt:lpstr>
    </vt:vector>
  </TitlesOfParts>
  <Company>Southern Illinois University Carbondale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curtw</dc:creator>
  <cp:lastModifiedBy>curtw</cp:lastModifiedBy>
  <cp:revision>153</cp:revision>
  <dcterms:created xsi:type="dcterms:W3CDTF">2009-11-10T19:54:57Z</dcterms:created>
  <dcterms:modified xsi:type="dcterms:W3CDTF">2010-03-03T23:04:14Z</dcterms:modified>
</cp:coreProperties>
</file>