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65"/>
  </p:notesMasterIdLst>
  <p:sldIdLst>
    <p:sldId id="257" r:id="rId2"/>
    <p:sldId id="266" r:id="rId3"/>
    <p:sldId id="267" r:id="rId4"/>
    <p:sldId id="336" r:id="rId5"/>
    <p:sldId id="348" r:id="rId6"/>
    <p:sldId id="350" r:id="rId7"/>
    <p:sldId id="351" r:id="rId8"/>
    <p:sldId id="352" r:id="rId9"/>
    <p:sldId id="331" r:id="rId10"/>
    <p:sldId id="335" r:id="rId11"/>
    <p:sldId id="268" r:id="rId12"/>
    <p:sldId id="324" r:id="rId13"/>
    <p:sldId id="275" r:id="rId14"/>
    <p:sldId id="276" r:id="rId15"/>
    <p:sldId id="343" r:id="rId16"/>
    <p:sldId id="344" r:id="rId17"/>
    <p:sldId id="342" r:id="rId18"/>
    <p:sldId id="269" r:id="rId19"/>
    <p:sldId id="270" r:id="rId20"/>
    <p:sldId id="277" r:id="rId21"/>
    <p:sldId id="279" r:id="rId22"/>
    <p:sldId id="278" r:id="rId23"/>
    <p:sldId id="299" r:id="rId24"/>
    <p:sldId id="287" r:id="rId25"/>
    <p:sldId id="338" r:id="rId26"/>
    <p:sldId id="319" r:id="rId27"/>
    <p:sldId id="320" r:id="rId28"/>
    <p:sldId id="321" r:id="rId29"/>
    <p:sldId id="328" r:id="rId30"/>
    <p:sldId id="341" r:id="rId31"/>
    <p:sldId id="282" r:id="rId32"/>
    <p:sldId id="283" r:id="rId33"/>
    <p:sldId id="288" r:id="rId34"/>
    <p:sldId id="289" r:id="rId35"/>
    <p:sldId id="290" r:id="rId36"/>
    <p:sldId id="291" r:id="rId37"/>
    <p:sldId id="339" r:id="rId38"/>
    <p:sldId id="292" r:id="rId39"/>
    <p:sldId id="293" r:id="rId40"/>
    <p:sldId id="294" r:id="rId41"/>
    <p:sldId id="295" r:id="rId42"/>
    <p:sldId id="329" r:id="rId43"/>
    <p:sldId id="305" r:id="rId44"/>
    <p:sldId id="301" r:id="rId45"/>
    <p:sldId id="296" r:id="rId46"/>
    <p:sldId id="302" r:id="rId47"/>
    <p:sldId id="306" r:id="rId48"/>
    <p:sldId id="307" r:id="rId49"/>
    <p:sldId id="333" r:id="rId50"/>
    <p:sldId id="309" r:id="rId51"/>
    <p:sldId id="298" r:id="rId52"/>
    <p:sldId id="310" r:id="rId53"/>
    <p:sldId id="334" r:id="rId54"/>
    <p:sldId id="349" r:id="rId55"/>
    <p:sldId id="353" r:id="rId56"/>
    <p:sldId id="346" r:id="rId57"/>
    <p:sldId id="312" r:id="rId58"/>
    <p:sldId id="313" r:id="rId59"/>
    <p:sldId id="317" r:id="rId60"/>
    <p:sldId id="354" r:id="rId61"/>
    <p:sldId id="332" r:id="rId62"/>
    <p:sldId id="318" r:id="rId63"/>
    <p:sldId id="340"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07" autoAdjust="0"/>
  </p:normalViewPr>
  <p:slideViewPr>
    <p:cSldViewPr>
      <p:cViewPr varScale="1">
        <p:scale>
          <a:sx n="105" d="100"/>
          <a:sy n="105" d="100"/>
        </p:scale>
        <p:origin x="-14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06BCA2-5EB2-4E81-9862-AB1B43BF2BAB}" type="datetimeFigureOut">
              <a:rPr lang="en-US" smtClean="0"/>
              <a:pPr/>
              <a:t>3/25/2010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122470-40A8-4C21-A373-57B477A0974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122470-40A8-4C21-A373-57B477A0974C}" type="slidenum">
              <a:rPr lang="en-US" smtClean="0"/>
              <a:pPr/>
              <a:t>13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122470-40A8-4C21-A373-57B477A0974C}" type="slidenum">
              <a:rPr lang="en-US" smtClean="0"/>
              <a:pPr/>
              <a:t>14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122470-40A8-4C21-A373-57B477A0974C}" type="slidenum">
              <a:rPr lang="en-US" smtClean="0"/>
              <a:pPr/>
              <a:t>53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122470-40A8-4C21-A373-57B477A0974C}" type="slidenum">
              <a:rPr lang="en-US" smtClean="0"/>
              <a:pPr/>
              <a:t>54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122470-40A8-4C21-A373-57B477A0974C}" type="slidenum">
              <a:rPr lang="en-US" smtClean="0"/>
              <a:pPr/>
              <a:t>55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122470-40A8-4C21-A373-57B477A0974C}" type="slidenum">
              <a:rPr lang="en-US" smtClean="0"/>
              <a:pPr/>
              <a:t>56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205ECEB-FE64-4EAF-B01D-DD94425E87E7}" type="datetimeFigureOut">
              <a:rPr lang="en-US" smtClean="0"/>
              <a:pPr/>
              <a:t>3/25/2010</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0A43B43D-942A-4FE7-8F1B-D137E504469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05ECEB-FE64-4EAF-B01D-DD94425E87E7}" type="datetimeFigureOut">
              <a:rPr lang="en-US" smtClean="0"/>
              <a:pPr/>
              <a:t>3/25/2010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43B43D-942A-4FE7-8F1B-D137E50446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05ECEB-FE64-4EAF-B01D-DD94425E87E7}" type="datetimeFigureOut">
              <a:rPr lang="en-US" smtClean="0"/>
              <a:pPr/>
              <a:t>3/25/2010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43B43D-942A-4FE7-8F1B-D137E50446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05ECEB-FE64-4EAF-B01D-DD94425E87E7}" type="datetimeFigureOut">
              <a:rPr lang="en-US" smtClean="0"/>
              <a:pPr/>
              <a:t>3/25/2010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43B43D-942A-4FE7-8F1B-D137E50446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205ECEB-FE64-4EAF-B01D-DD94425E87E7}" type="datetimeFigureOut">
              <a:rPr lang="en-US" smtClean="0"/>
              <a:pPr/>
              <a:t>3/25/2010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43B43D-942A-4FE7-8F1B-D137E504469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205ECEB-FE64-4EAF-B01D-DD94425E87E7}" type="datetimeFigureOut">
              <a:rPr lang="en-US" smtClean="0"/>
              <a:pPr/>
              <a:t>3/25/2010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43B43D-942A-4FE7-8F1B-D137E504469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205ECEB-FE64-4EAF-B01D-DD94425E87E7}" type="datetimeFigureOut">
              <a:rPr lang="en-US" smtClean="0"/>
              <a:pPr/>
              <a:t>3/25/2010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A43B43D-942A-4FE7-8F1B-D137E504469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205ECEB-FE64-4EAF-B01D-DD94425E87E7}" type="datetimeFigureOut">
              <a:rPr lang="en-US" smtClean="0"/>
              <a:pPr/>
              <a:t>3/25/2010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A43B43D-942A-4FE7-8F1B-D137E50446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05ECEB-FE64-4EAF-B01D-DD94425E87E7}" type="datetimeFigureOut">
              <a:rPr lang="en-US" smtClean="0"/>
              <a:pPr/>
              <a:t>3/25/2010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A43B43D-942A-4FE7-8F1B-D137E50446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205ECEB-FE64-4EAF-B01D-DD94425E87E7}" type="datetimeFigureOut">
              <a:rPr lang="en-US" smtClean="0"/>
              <a:pPr/>
              <a:t>3/25/2010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43B43D-942A-4FE7-8F1B-D137E504469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205ECEB-FE64-4EAF-B01D-DD94425E87E7}" type="datetimeFigureOut">
              <a:rPr lang="en-US" smtClean="0"/>
              <a:pPr/>
              <a:t>3/25/2010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0A43B43D-942A-4FE7-8F1B-D137E5044695}"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205ECEB-FE64-4EAF-B01D-DD94425E87E7}" type="datetimeFigureOut">
              <a:rPr lang="en-US" smtClean="0"/>
              <a:pPr/>
              <a:t>3/25/2010</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A43B43D-942A-4FE7-8F1B-D137E5044695}"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curtw@siu.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851648" cy="1905000"/>
          </a:xfrm>
        </p:spPr>
        <p:txBody>
          <a:bodyPr>
            <a:normAutofit fontScale="90000"/>
          </a:bodyPr>
          <a:lstStyle/>
          <a:p>
            <a:r>
              <a:rPr lang="en-US" dirty="0" smtClean="0"/>
              <a:t>Computer and data protection techniques and why we need them</a:t>
            </a:r>
            <a:endParaRPr lang="en-US" dirty="0"/>
          </a:p>
        </p:txBody>
      </p:sp>
      <p:sp>
        <p:nvSpPr>
          <p:cNvPr id="3" name="Subtitle 2"/>
          <p:cNvSpPr>
            <a:spLocks noGrp="1"/>
          </p:cNvSpPr>
          <p:nvPr>
            <p:ph type="subTitle" idx="1"/>
          </p:nvPr>
        </p:nvSpPr>
        <p:spPr>
          <a:xfrm>
            <a:off x="533400" y="3228536"/>
            <a:ext cx="7854696" cy="3172264"/>
          </a:xfrm>
        </p:spPr>
        <p:txBody>
          <a:bodyPr>
            <a:normAutofit/>
          </a:bodyPr>
          <a:lstStyle/>
          <a:p>
            <a:endParaRPr lang="en-US" dirty="0" smtClean="0"/>
          </a:p>
          <a:p>
            <a:r>
              <a:rPr lang="en-US" dirty="0" smtClean="0"/>
              <a:t>Curt Wilson</a:t>
            </a:r>
          </a:p>
          <a:p>
            <a:r>
              <a:rPr lang="en-US" dirty="0" smtClean="0"/>
              <a:t>IT Security Officer &amp; Security Team Lead</a:t>
            </a:r>
          </a:p>
          <a:p>
            <a:r>
              <a:rPr lang="en-US" dirty="0" smtClean="0"/>
              <a:t>Southern Illinois University Carbondale</a:t>
            </a:r>
          </a:p>
          <a:p>
            <a:r>
              <a:rPr lang="en-US" dirty="0" smtClean="0">
                <a:hlinkClick r:id="rId2"/>
              </a:rPr>
              <a:t>curtw@siu.edu</a:t>
            </a:r>
            <a:endParaRPr lang="en-US" dirty="0" smtClean="0"/>
          </a:p>
          <a:p>
            <a:r>
              <a:rPr lang="en-US" dirty="0" smtClean="0"/>
              <a:t>618-453-6237</a:t>
            </a:r>
          </a:p>
          <a:p>
            <a:endParaRPr lang="en-US" dirty="0" smtClean="0"/>
          </a:p>
          <a:p>
            <a:endParaRPr lang="en-US" dirty="0"/>
          </a:p>
        </p:txBody>
      </p:sp>
      <p:pic>
        <p:nvPicPr>
          <p:cNvPr id="8194" name="Picture 2"/>
          <p:cNvPicPr>
            <a:picLocks noChangeAspect="1" noChangeArrowheads="1"/>
          </p:cNvPicPr>
          <p:nvPr/>
        </p:nvPicPr>
        <p:blipFill>
          <a:blip r:embed="rId3" cstate="print"/>
          <a:srcRect/>
          <a:stretch>
            <a:fillRect/>
          </a:stretch>
        </p:blipFill>
        <p:spPr bwMode="auto">
          <a:xfrm>
            <a:off x="762000" y="4267200"/>
            <a:ext cx="1190625" cy="166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52400" y="152400"/>
            <a:ext cx="8839200"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crimeware does</a:t>
            </a:r>
            <a:endParaRPr lang="en-US" dirty="0"/>
          </a:p>
        </p:txBody>
      </p:sp>
      <p:sp>
        <p:nvSpPr>
          <p:cNvPr id="3" name="Content Placeholder 2"/>
          <p:cNvSpPr>
            <a:spLocks noGrp="1"/>
          </p:cNvSpPr>
          <p:nvPr>
            <p:ph idx="1"/>
          </p:nvPr>
        </p:nvSpPr>
        <p:spPr/>
        <p:txBody>
          <a:bodyPr>
            <a:normAutofit/>
          </a:bodyPr>
          <a:lstStyle/>
          <a:p>
            <a:r>
              <a:rPr lang="en-US" dirty="0" smtClean="0"/>
              <a:t>Typically steals </a:t>
            </a:r>
          </a:p>
          <a:p>
            <a:pPr lvl="1"/>
            <a:r>
              <a:rPr lang="en-US" dirty="0" smtClean="0"/>
              <a:t>Usernames </a:t>
            </a:r>
          </a:p>
          <a:p>
            <a:pPr lvl="1"/>
            <a:r>
              <a:rPr lang="en-US" dirty="0" smtClean="0"/>
              <a:t>Passwords </a:t>
            </a:r>
          </a:p>
          <a:p>
            <a:pPr lvl="1"/>
            <a:r>
              <a:rPr lang="en-US" dirty="0" smtClean="0"/>
              <a:t>Screenshots and sensitive files</a:t>
            </a:r>
          </a:p>
          <a:p>
            <a:pPr lvl="1"/>
            <a:r>
              <a:rPr lang="en-US" dirty="0" smtClean="0"/>
              <a:t>Very Stealthy</a:t>
            </a:r>
          </a:p>
          <a:p>
            <a:r>
              <a:rPr lang="en-US" dirty="0" smtClean="0"/>
              <a:t>Recent attack aimed at automatically stealing Microsoft Office and PDF files</a:t>
            </a:r>
          </a:p>
          <a:p>
            <a:endParaRPr lang="en-US" dirty="0" smtClean="0"/>
          </a:p>
          <a:p>
            <a:r>
              <a:rPr lang="en-US" dirty="0" smtClean="0"/>
              <a:t>Whatever has black market value</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Malware and crimeware functions</a:t>
            </a:r>
            <a:endParaRPr lang="en-US" dirty="0"/>
          </a:p>
        </p:txBody>
      </p:sp>
      <p:sp>
        <p:nvSpPr>
          <p:cNvPr id="3" name="Content Placeholder 2"/>
          <p:cNvSpPr>
            <a:spLocks noGrp="1"/>
          </p:cNvSpPr>
          <p:nvPr>
            <p:ph idx="1"/>
          </p:nvPr>
        </p:nvSpPr>
        <p:spPr/>
        <p:txBody>
          <a:bodyPr>
            <a:normAutofit/>
          </a:bodyPr>
          <a:lstStyle/>
          <a:p>
            <a:r>
              <a:rPr lang="en-US" dirty="0" smtClean="0"/>
              <a:t>Typical malware functionality:</a:t>
            </a:r>
          </a:p>
          <a:p>
            <a:pPr lvl="1"/>
            <a:r>
              <a:rPr lang="en-US" dirty="0" smtClean="0"/>
              <a:t>Downloads other malware</a:t>
            </a:r>
          </a:p>
          <a:p>
            <a:pPr lvl="1"/>
            <a:endParaRPr lang="en-US" dirty="0" smtClean="0"/>
          </a:p>
          <a:p>
            <a:pPr lvl="1"/>
            <a:r>
              <a:rPr lang="en-US" dirty="0" smtClean="0"/>
              <a:t>Installs a keystroke logger </a:t>
            </a:r>
          </a:p>
          <a:p>
            <a:pPr lvl="1"/>
            <a:endParaRPr lang="en-US" dirty="0" smtClean="0"/>
          </a:p>
          <a:p>
            <a:pPr lvl="1"/>
            <a:r>
              <a:rPr lang="en-US" dirty="0" smtClean="0"/>
              <a:t>Join the computer to a “botnet”</a:t>
            </a:r>
          </a:p>
          <a:p>
            <a:pPr lvl="1"/>
            <a:endParaRPr lang="en-US" dirty="0" smtClean="0"/>
          </a:p>
          <a:p>
            <a:pPr lvl="1"/>
            <a:r>
              <a:rPr lang="en-US" dirty="0" smtClean="0"/>
              <a:t>Can give attackers access to the victim system and other systems that the victim system can access</a:t>
            </a:r>
          </a:p>
          <a:p>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Crimeware profile – Zeus</a:t>
            </a:r>
            <a:endParaRPr lang="en-US" dirty="0"/>
          </a:p>
        </p:txBody>
      </p:sp>
      <p:sp>
        <p:nvSpPr>
          <p:cNvPr id="3" name="Content Placeholder 2"/>
          <p:cNvSpPr>
            <a:spLocks noGrp="1"/>
          </p:cNvSpPr>
          <p:nvPr>
            <p:ph idx="1"/>
          </p:nvPr>
        </p:nvSpPr>
        <p:spPr/>
        <p:txBody>
          <a:bodyPr>
            <a:normAutofit/>
          </a:bodyPr>
          <a:lstStyle/>
          <a:p>
            <a:endParaRPr lang="en-US" b="1" dirty="0" smtClean="0"/>
          </a:p>
          <a:p>
            <a:endParaRPr lang="en-US" b="1" dirty="0" smtClean="0"/>
          </a:p>
          <a:p>
            <a:r>
              <a:rPr lang="en-US" b="1" dirty="0" smtClean="0"/>
              <a:t>Zeus</a:t>
            </a:r>
            <a:r>
              <a:rPr lang="en-US" dirty="0" smtClean="0"/>
              <a:t> is a crimeware that steals….</a:t>
            </a:r>
          </a:p>
          <a:p>
            <a:pPr>
              <a:buNone/>
            </a:pPr>
            <a:endParaRPr lang="en-US" dirty="0" smtClean="0"/>
          </a:p>
          <a:p>
            <a:pPr algn="ctr">
              <a:buNone/>
            </a:pPr>
            <a:r>
              <a:rPr lang="en-US" sz="4000" dirty="0" smtClean="0"/>
              <a:t>BANKING INFORMATION!</a:t>
            </a:r>
          </a:p>
          <a:p>
            <a:pPr>
              <a:buNone/>
            </a:pPr>
            <a:endParaRPr lang="en-US" dirty="0" smtClean="0"/>
          </a:p>
          <a:p>
            <a:pPr>
              <a:buNone/>
            </a:pPr>
            <a:endParaRPr lang="en-US" dirty="0" smtClean="0"/>
          </a:p>
          <a:p>
            <a:pPr algn="ctr">
              <a:buNone/>
            </a:pPr>
            <a:r>
              <a:rPr lang="en-US" dirty="0" smtClean="0"/>
              <a:t>And more…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Crimeware – Torpig</a:t>
            </a:r>
            <a:endParaRPr lang="en-US" dirty="0"/>
          </a:p>
        </p:txBody>
      </p:sp>
      <p:sp>
        <p:nvSpPr>
          <p:cNvPr id="3" name="Content Placeholder 2"/>
          <p:cNvSpPr>
            <a:spLocks noGrp="1"/>
          </p:cNvSpPr>
          <p:nvPr>
            <p:ph idx="1"/>
          </p:nvPr>
        </p:nvSpPr>
        <p:spPr/>
        <p:txBody>
          <a:bodyPr>
            <a:normAutofit lnSpcReduction="10000"/>
          </a:bodyPr>
          <a:lstStyle/>
          <a:p>
            <a:r>
              <a:rPr lang="en-US" b="1" dirty="0" err="1" smtClean="0"/>
              <a:t>Torpig</a:t>
            </a:r>
            <a:r>
              <a:rPr lang="en-US" dirty="0" smtClean="0"/>
              <a:t> is a crimeware that steals…</a:t>
            </a:r>
          </a:p>
          <a:p>
            <a:endParaRPr lang="en-US" dirty="0" smtClean="0"/>
          </a:p>
          <a:p>
            <a:endParaRPr lang="en-US" dirty="0" smtClean="0"/>
          </a:p>
          <a:p>
            <a:pPr algn="ctr">
              <a:buNone/>
            </a:pPr>
            <a:r>
              <a:rPr lang="en-US" sz="4300" dirty="0" smtClean="0"/>
              <a:t>ACCOUNTS and PASSWORDS!</a:t>
            </a:r>
          </a:p>
          <a:p>
            <a:pPr>
              <a:buNone/>
            </a:pPr>
            <a:endParaRPr lang="en-US" dirty="0" smtClean="0"/>
          </a:p>
          <a:p>
            <a:pPr algn="ctr">
              <a:buNone/>
            </a:pPr>
            <a:r>
              <a:rPr lang="en-US" dirty="0" smtClean="0"/>
              <a:t>And more…</a:t>
            </a:r>
          </a:p>
          <a:p>
            <a:endParaRPr lang="en-US" dirty="0" smtClean="0"/>
          </a:p>
          <a:p>
            <a:r>
              <a:rPr lang="en-US" dirty="0" smtClean="0"/>
              <a:t>Responsible for stealing </a:t>
            </a:r>
            <a:r>
              <a:rPr lang="en-US" b="1" dirty="0" smtClean="0">
                <a:solidFill>
                  <a:srgbClr val="FF0000"/>
                </a:solidFill>
              </a:rPr>
              <a:t>500,000 online bank accounts and credit and debit cards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Cyber-Criminals reach out</a:t>
            </a:r>
            <a:endParaRPr lang="en-U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609600" y="1847468"/>
            <a:ext cx="7391400" cy="4713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ready our response…</a:t>
            </a:r>
            <a:endParaRPr lang="en-US" dirty="0"/>
          </a:p>
        </p:txBody>
      </p:sp>
      <p:pic>
        <p:nvPicPr>
          <p:cNvPr id="2052" name="Picture 4"/>
          <p:cNvPicPr>
            <a:picLocks noChangeAspect="1" noChangeArrowheads="1"/>
          </p:cNvPicPr>
          <p:nvPr/>
        </p:nvPicPr>
        <p:blipFill>
          <a:blip r:embed="rId2" cstate="print"/>
          <a:srcRect/>
          <a:stretch>
            <a:fillRect/>
          </a:stretch>
        </p:blipFill>
        <p:spPr bwMode="auto">
          <a:xfrm>
            <a:off x="609600" y="1828800"/>
            <a:ext cx="73914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Hands-off, cyber-criminals!</a:t>
            </a:r>
            <a:endParaRPr lang="en-US" dirty="0"/>
          </a:p>
        </p:txBody>
      </p:sp>
      <p:pic>
        <p:nvPicPr>
          <p:cNvPr id="1028" name="Picture 4"/>
          <p:cNvPicPr>
            <a:picLocks noGrp="1" noChangeAspect="1" noChangeArrowheads="1"/>
          </p:cNvPicPr>
          <p:nvPr>
            <p:ph idx="1"/>
          </p:nvPr>
        </p:nvPicPr>
        <p:blipFill>
          <a:blip r:embed="rId2" cstate="print"/>
          <a:srcRect/>
          <a:stretch>
            <a:fillRect/>
          </a:stretch>
        </p:blipFill>
        <p:spPr bwMode="auto">
          <a:xfrm>
            <a:off x="609601" y="1905000"/>
            <a:ext cx="7518398"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Typical Crimeware infection methods</a:t>
            </a:r>
            <a:endParaRPr lang="en-US" dirty="0"/>
          </a:p>
        </p:txBody>
      </p:sp>
      <p:sp>
        <p:nvSpPr>
          <p:cNvPr id="3" name="Content Placeholder 2"/>
          <p:cNvSpPr>
            <a:spLocks noGrp="1"/>
          </p:cNvSpPr>
          <p:nvPr>
            <p:ph idx="1"/>
          </p:nvPr>
        </p:nvSpPr>
        <p:spPr/>
        <p:txBody>
          <a:bodyPr>
            <a:normAutofit/>
          </a:bodyPr>
          <a:lstStyle/>
          <a:p>
            <a:pPr marL="514350" indent="-514350">
              <a:buAutoNum type="arabicParenR"/>
            </a:pPr>
            <a:r>
              <a:rPr lang="en-US" dirty="0" smtClean="0"/>
              <a:t>Social Engineering – a.k.a.  Trickery</a:t>
            </a:r>
          </a:p>
          <a:p>
            <a:pPr marL="514350" indent="-514350">
              <a:buAutoNum type="arabicParenR"/>
            </a:pPr>
            <a:endParaRPr lang="en-US" dirty="0" smtClean="0"/>
          </a:p>
          <a:p>
            <a:pPr marL="514350" indent="-514350">
              <a:buAutoNum type="arabicParenR"/>
            </a:pPr>
            <a:r>
              <a:rPr lang="en-US" dirty="0" smtClean="0"/>
              <a:t>The Drive-By – Simply visit a website…</a:t>
            </a:r>
          </a:p>
          <a:p>
            <a:pPr marL="514350" indent="-514350">
              <a:buAutoNum type="arabicParenR"/>
            </a:pPr>
            <a:endParaRPr lang="en-US" dirty="0" smtClean="0"/>
          </a:p>
          <a:p>
            <a:pPr marL="514350" indent="-514350">
              <a:buAutoNum type="arabicParenR"/>
            </a:pPr>
            <a:r>
              <a:rPr lang="en-US" dirty="0" smtClean="0"/>
              <a:t>USB “thumb” drives that were already infected.</a:t>
            </a:r>
          </a:p>
          <a:p>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Battling Crimeware - trickery</a:t>
            </a:r>
            <a:endParaRPr lang="en-US" dirty="0"/>
          </a:p>
        </p:txBody>
      </p:sp>
      <p:sp>
        <p:nvSpPr>
          <p:cNvPr id="3" name="Content Placeholder 2"/>
          <p:cNvSpPr>
            <a:spLocks noGrp="1"/>
          </p:cNvSpPr>
          <p:nvPr>
            <p:ph idx="1"/>
          </p:nvPr>
        </p:nvSpPr>
        <p:spPr/>
        <p:txBody>
          <a:bodyPr>
            <a:normAutofit/>
          </a:bodyPr>
          <a:lstStyle/>
          <a:p>
            <a:pPr marL="514350" indent="-514350"/>
            <a:endParaRPr lang="en-US" dirty="0" smtClean="0"/>
          </a:p>
          <a:p>
            <a:pPr marL="514350" indent="-514350"/>
            <a:r>
              <a:rPr lang="en-US" sz="3200" dirty="0" smtClean="0"/>
              <a:t>Educate, Educate, Educate</a:t>
            </a:r>
          </a:p>
          <a:p>
            <a:pPr marL="514350" indent="-514350"/>
            <a:endParaRPr lang="en-US" sz="3200" dirty="0" smtClean="0"/>
          </a:p>
          <a:p>
            <a:pPr marL="514350" indent="-514350"/>
            <a:endParaRPr lang="en-US" sz="3200" dirty="0" smtClean="0"/>
          </a:p>
          <a:p>
            <a:pPr marL="514350" indent="-514350"/>
            <a:r>
              <a:rPr lang="en-US" sz="3200" dirty="0" smtClean="0"/>
              <a:t>Copious on-line resources exist </a:t>
            </a:r>
          </a:p>
          <a:p>
            <a:pPr marL="514350" indent="-514350" algn="ctr">
              <a:buNone/>
            </a:pPr>
            <a:r>
              <a:rPr lang="en-US" sz="3200" dirty="0" smtClean="0"/>
              <a:t>Google “security awareness” </a:t>
            </a:r>
          </a:p>
          <a:p>
            <a:pPr marL="514350" indent="-514350"/>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Presentation &amp; Training</a:t>
            </a:r>
            <a:endParaRPr lang="en-US" dirty="0"/>
          </a:p>
        </p:txBody>
      </p:sp>
      <p:sp>
        <p:nvSpPr>
          <p:cNvPr id="3" name="Content Placeholder 2"/>
          <p:cNvSpPr>
            <a:spLocks noGrp="1"/>
          </p:cNvSpPr>
          <p:nvPr>
            <p:ph idx="1"/>
          </p:nvPr>
        </p:nvSpPr>
        <p:spPr/>
        <p:txBody>
          <a:bodyPr>
            <a:normAutofit/>
          </a:bodyPr>
          <a:lstStyle/>
          <a:p>
            <a:r>
              <a:rPr lang="en-US" dirty="0" smtClean="0"/>
              <a:t>Goal: to teach how to defend Windows computers, users and data against modern threats seen at SIUC</a:t>
            </a:r>
          </a:p>
          <a:p>
            <a:endParaRPr lang="en-US" dirty="0" smtClean="0"/>
          </a:p>
          <a:p>
            <a:pPr lvl="1"/>
            <a:r>
              <a:rPr lang="en-US" dirty="0" smtClean="0"/>
              <a:t>Malicious software (malware) delivery methods</a:t>
            </a:r>
          </a:p>
          <a:p>
            <a:pPr lvl="1"/>
            <a:r>
              <a:rPr lang="en-US" dirty="0" smtClean="0"/>
              <a:t>Software patching &amp; use of Secunia OSI tool</a:t>
            </a:r>
          </a:p>
          <a:p>
            <a:pPr lvl="1"/>
            <a:r>
              <a:rPr lang="en-US" dirty="0" smtClean="0"/>
              <a:t>User account protections</a:t>
            </a:r>
          </a:p>
          <a:p>
            <a:pPr lvl="1"/>
            <a:r>
              <a:rPr lang="en-US" dirty="0" smtClean="0"/>
              <a:t>Sensitive data discovery techniques</a:t>
            </a:r>
          </a:p>
          <a:p>
            <a:pPr lvl="1"/>
            <a:r>
              <a:rPr lang="en-US" dirty="0" smtClean="0"/>
              <a:t>Dedicated systems for sensitive transactions</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Zeus e-mail with attachment</a:t>
            </a:r>
            <a:endParaRPr lang="en-US" dirty="0"/>
          </a:p>
        </p:txBody>
      </p:sp>
      <p:pic>
        <p:nvPicPr>
          <p:cNvPr id="3075" name="Picture 3"/>
          <p:cNvPicPr>
            <a:picLocks noGrp="1" noChangeAspect="1" noChangeArrowheads="1"/>
          </p:cNvPicPr>
          <p:nvPr>
            <p:ph idx="1"/>
          </p:nvPr>
        </p:nvPicPr>
        <p:blipFill>
          <a:blip r:embed="rId2" cstate="print"/>
          <a:srcRect/>
          <a:stretch>
            <a:fillRect/>
          </a:stretch>
        </p:blipFill>
        <p:spPr bwMode="auto">
          <a:xfrm>
            <a:off x="609600" y="1935163"/>
            <a:ext cx="7848600" cy="4389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Zeus Facebook spoof mail with link</a:t>
            </a:r>
            <a:endParaRPr lang="en-US" dirty="0"/>
          </a:p>
        </p:txBody>
      </p:sp>
      <p:pic>
        <p:nvPicPr>
          <p:cNvPr id="2051" name="Picture 3"/>
          <p:cNvPicPr>
            <a:picLocks noGrp="1" noChangeAspect="1" noChangeArrowheads="1"/>
          </p:cNvPicPr>
          <p:nvPr>
            <p:ph idx="1"/>
          </p:nvPr>
        </p:nvPicPr>
        <p:blipFill>
          <a:blip r:embed="rId2" cstate="print"/>
          <a:srcRect/>
          <a:stretch>
            <a:fillRect/>
          </a:stretch>
        </p:blipFill>
        <p:spPr bwMode="auto">
          <a:xfrm>
            <a:off x="466337" y="1981200"/>
            <a:ext cx="8211326"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Zeus/Zbot FDIC e-mail trickery</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685800" y="1960602"/>
            <a:ext cx="7543800" cy="42877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Zeus financial e-mail spoof</a:t>
            </a:r>
            <a:endParaRPr lang="en-US" dirty="0"/>
          </a:p>
        </p:txBody>
      </p:sp>
      <p:sp>
        <p:nvSpPr>
          <p:cNvPr id="4" name="Content Placeholder 3"/>
          <p:cNvSpPr>
            <a:spLocks noGrp="1"/>
          </p:cNvSpPr>
          <p:nvPr>
            <p:ph idx="1"/>
          </p:nvPr>
        </p:nvSpPr>
        <p:spPr/>
        <p:txBody>
          <a:bodyPr>
            <a:normAutofit fontScale="92500" lnSpcReduction="10000"/>
          </a:bodyPr>
          <a:lstStyle/>
          <a:p>
            <a:pPr>
              <a:buNone/>
            </a:pPr>
            <a:r>
              <a:rPr lang="en-US" dirty="0" smtClean="0"/>
              <a:t>From: "Automated Clearing House (ACH) Network“ &lt;message-94953038943781trans_id@nacha.org&gt; Subject: Unauthorized ACH Transaction</a:t>
            </a:r>
          </a:p>
          <a:p>
            <a:pPr>
              <a:buNone/>
            </a:pPr>
            <a:r>
              <a:rPr lang="en-US" dirty="0" smtClean="0"/>
              <a:t> Dear bank account holder, The ACH transaction, recently initiated from your bank account, was rejected by the Electronic Payments Association. Please review the transaction report by clicking the link below: </a:t>
            </a:r>
          </a:p>
          <a:p>
            <a:pPr>
              <a:buNone/>
            </a:pPr>
            <a:endParaRPr lang="en-US" dirty="0" smtClean="0"/>
          </a:p>
          <a:p>
            <a:pPr>
              <a:buNone/>
            </a:pPr>
            <a:r>
              <a:rPr lang="en-US" dirty="0" smtClean="0"/>
              <a:t>Unauthorized ACH Transaction Report </a:t>
            </a:r>
          </a:p>
          <a:p>
            <a:pPr>
              <a:buNone/>
            </a:pPr>
            <a:r>
              <a:rPr lang="en-US" dirty="0" smtClean="0"/>
              <a:t>------------------------------------------------------------------ Copyright ©2009 by NACHA - The Electronic Payments Association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Don’t be fooled!</a:t>
            </a:r>
            <a:endParaRPr lang="en-US" dirty="0"/>
          </a:p>
        </p:txBody>
      </p:sp>
      <p:sp>
        <p:nvSpPr>
          <p:cNvPr id="4" name="Content Placeholder 3"/>
          <p:cNvSpPr>
            <a:spLocks noGrp="1"/>
          </p:cNvSpPr>
          <p:nvPr>
            <p:ph idx="1"/>
          </p:nvPr>
        </p:nvSpPr>
        <p:spPr/>
        <p:txBody>
          <a:bodyPr>
            <a:normAutofit fontScale="92500" lnSpcReduction="20000"/>
          </a:bodyPr>
          <a:lstStyle/>
          <a:p>
            <a:r>
              <a:rPr lang="en-US" dirty="0" smtClean="0"/>
              <a:t>Be on the lookout for an emotional reaction from an e-mail message that attempts to convince the reader to take some sort of action</a:t>
            </a:r>
          </a:p>
          <a:p>
            <a:r>
              <a:rPr lang="en-US" dirty="0" smtClean="0"/>
              <a:t>Free stuff! Click here!</a:t>
            </a:r>
          </a:p>
          <a:p>
            <a:r>
              <a:rPr lang="en-US" dirty="0" smtClean="0"/>
              <a:t>Locked out of account unless you click here!</a:t>
            </a:r>
          </a:p>
          <a:p>
            <a:r>
              <a:rPr lang="en-US" dirty="0" smtClean="0"/>
              <a:t>Bank failure! Click here!</a:t>
            </a:r>
          </a:p>
          <a:p>
            <a:r>
              <a:rPr lang="en-US" dirty="0" smtClean="0"/>
              <a:t>You have/owe money! Click here or else!</a:t>
            </a:r>
          </a:p>
          <a:p>
            <a:r>
              <a:rPr lang="en-US" dirty="0" smtClean="0"/>
              <a:t>Income tax return ready! Click here!</a:t>
            </a:r>
          </a:p>
          <a:p>
            <a:r>
              <a:rPr lang="en-US" dirty="0" smtClean="0"/>
              <a:t>You are under investigation! Click here!</a:t>
            </a:r>
          </a:p>
          <a:p>
            <a:r>
              <a:rPr lang="en-US" dirty="0" smtClean="0"/>
              <a:t>OMG is this you in this picture? Click here!</a:t>
            </a:r>
          </a:p>
          <a:p>
            <a:r>
              <a:rPr lang="en-US" dirty="0" smtClean="0"/>
              <a:t>I can’t open this document, can you? Click here!</a:t>
            </a:r>
          </a:p>
          <a:p>
            <a:r>
              <a:rPr lang="en-US" dirty="0" smtClean="0"/>
              <a:t>You are infected with viruses! Click here!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152400"/>
            <a:ext cx="916305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Detecting crimeware</a:t>
            </a:r>
            <a:endParaRPr lang="en-US" dirty="0"/>
          </a:p>
        </p:txBody>
      </p:sp>
      <p:sp>
        <p:nvSpPr>
          <p:cNvPr id="4" name="Content Placeholder 3"/>
          <p:cNvSpPr>
            <a:spLocks noGrp="1"/>
          </p:cNvSpPr>
          <p:nvPr>
            <p:ph idx="1"/>
          </p:nvPr>
        </p:nvSpPr>
        <p:spPr/>
        <p:txBody>
          <a:bodyPr>
            <a:normAutofit/>
          </a:bodyPr>
          <a:lstStyle/>
          <a:p>
            <a:r>
              <a:rPr lang="en-US" dirty="0" smtClean="0"/>
              <a:t>Anti-virus still a must-have</a:t>
            </a:r>
          </a:p>
          <a:p>
            <a:pPr lvl="1"/>
            <a:r>
              <a:rPr lang="en-US" dirty="0" smtClean="0"/>
              <a:t>AV is far from perfect</a:t>
            </a:r>
          </a:p>
          <a:p>
            <a:pPr lvl="1"/>
            <a:r>
              <a:rPr lang="en-US" dirty="0" smtClean="0"/>
              <a:t>Use AV as a notification tool</a:t>
            </a:r>
          </a:p>
          <a:p>
            <a:endParaRPr lang="en-US" dirty="0" smtClean="0"/>
          </a:p>
          <a:p>
            <a:r>
              <a:rPr lang="en-US" dirty="0" smtClean="0"/>
              <a:t>IT Security monitoring systems</a:t>
            </a:r>
          </a:p>
          <a:p>
            <a:pPr lvl="1"/>
            <a:r>
              <a:rPr lang="en-US" dirty="0" smtClean="0"/>
              <a:t>Detect crimeware talking over the network	</a:t>
            </a:r>
          </a:p>
          <a:p>
            <a:pPr lvl="1"/>
            <a:r>
              <a:rPr lang="en-US" dirty="0" smtClean="0"/>
              <a:t>We then contact LAN Admin &amp; contain the issue</a:t>
            </a:r>
          </a:p>
          <a:p>
            <a:endParaRPr lang="en-US" dirty="0" smtClean="0"/>
          </a:p>
          <a:p>
            <a:r>
              <a:rPr lang="en-US" dirty="0" smtClean="0"/>
              <a:t>Unusual system activity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Cleaning up after crimeware</a:t>
            </a:r>
            <a:endParaRPr lang="en-US" dirty="0"/>
          </a:p>
        </p:txBody>
      </p:sp>
      <p:sp>
        <p:nvSpPr>
          <p:cNvPr id="4" name="Content Placeholder 3"/>
          <p:cNvSpPr>
            <a:spLocks noGrp="1"/>
          </p:cNvSpPr>
          <p:nvPr>
            <p:ph idx="1"/>
          </p:nvPr>
        </p:nvSpPr>
        <p:spPr/>
        <p:txBody>
          <a:bodyPr>
            <a:normAutofit/>
          </a:bodyPr>
          <a:lstStyle/>
          <a:p>
            <a:r>
              <a:rPr lang="en-US" dirty="0" smtClean="0"/>
              <a:t>Change *ALL* passwords immediately</a:t>
            </a:r>
          </a:p>
          <a:p>
            <a:pPr lvl="1"/>
            <a:r>
              <a:rPr lang="en-US" dirty="0" smtClean="0"/>
              <a:t>Start with any financial credentials</a:t>
            </a:r>
          </a:p>
          <a:p>
            <a:pPr lvl="1"/>
            <a:r>
              <a:rPr lang="en-US" dirty="0" smtClean="0"/>
              <a:t>Don’t do this from the compromised system!</a:t>
            </a:r>
          </a:p>
          <a:p>
            <a:endParaRPr lang="en-US" dirty="0" smtClean="0"/>
          </a:p>
          <a:p>
            <a:r>
              <a:rPr lang="en-US" dirty="0" smtClean="0"/>
              <a:t>Remove infected system from the network ASAP</a:t>
            </a:r>
          </a:p>
          <a:p>
            <a:endParaRPr lang="en-US" dirty="0" smtClean="0"/>
          </a:p>
          <a:p>
            <a:r>
              <a:rPr lang="en-US" dirty="0" smtClean="0"/>
              <a:t>Interview the users and attempt to find out what happened. Coordinate with IT Security.</a:t>
            </a:r>
          </a:p>
          <a:p>
            <a:pPr>
              <a:buNone/>
            </a:pPr>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Cleaning up after crimeware</a:t>
            </a:r>
            <a:endParaRPr lang="en-US" dirty="0"/>
          </a:p>
        </p:txBody>
      </p:sp>
      <p:sp>
        <p:nvSpPr>
          <p:cNvPr id="4" name="Content Placeholder 3"/>
          <p:cNvSpPr>
            <a:spLocks noGrp="1"/>
          </p:cNvSpPr>
          <p:nvPr>
            <p:ph idx="1"/>
          </p:nvPr>
        </p:nvSpPr>
        <p:spPr/>
        <p:txBody>
          <a:bodyPr>
            <a:normAutofit/>
          </a:bodyPr>
          <a:lstStyle/>
          <a:p>
            <a:r>
              <a:rPr lang="en-US" dirty="0" smtClean="0"/>
              <a:t>Follow SIUC policy…</a:t>
            </a:r>
          </a:p>
          <a:p>
            <a:pPr lvl="1"/>
            <a:r>
              <a:rPr lang="en-US" dirty="0" smtClean="0"/>
              <a:t>Malware on a </a:t>
            </a:r>
            <a:r>
              <a:rPr lang="en-US" b="1" dirty="0" smtClean="0"/>
              <a:t>credit card </a:t>
            </a:r>
            <a:r>
              <a:rPr lang="en-US" dirty="0" smtClean="0"/>
              <a:t>processing system = </a:t>
            </a:r>
            <a:r>
              <a:rPr lang="en-US" dirty="0" smtClean="0">
                <a:solidFill>
                  <a:srgbClr val="FF0000"/>
                </a:solidFill>
              </a:rPr>
              <a:t>data breach and PCI violation! Bad news.</a:t>
            </a:r>
            <a:endParaRPr lang="en-US" dirty="0" smtClean="0"/>
          </a:p>
          <a:p>
            <a:pPr lvl="1"/>
            <a:r>
              <a:rPr lang="en-US" dirty="0" smtClean="0"/>
              <a:t>Malware on a system storing names &amp; SSN’s = </a:t>
            </a:r>
            <a:r>
              <a:rPr lang="en-US" dirty="0" smtClean="0">
                <a:solidFill>
                  <a:srgbClr val="FF0000"/>
                </a:solidFill>
              </a:rPr>
              <a:t>data breach. Bad news.</a:t>
            </a:r>
          </a:p>
          <a:p>
            <a:endParaRPr lang="en-US" dirty="0" smtClean="0"/>
          </a:p>
          <a:p>
            <a:r>
              <a:rPr lang="en-US" dirty="0" smtClean="0"/>
              <a:t>See State of Illinois “Personal Information Protection Act” and PCI rules</a:t>
            </a:r>
          </a:p>
          <a:p>
            <a:pPr>
              <a:buNone/>
            </a:pPr>
            <a:endParaRPr lang="en-US" sz="1400" dirty="0" smtClean="0"/>
          </a:p>
          <a:p>
            <a:pPr algn="ctr">
              <a:buNone/>
            </a:pPr>
            <a:r>
              <a:rPr lang="en-US" sz="1400" dirty="0" smtClean="0"/>
              <a:t>http://policies.siuc.edu/policies/prsnlinfoprotectionact.htm</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Cleaning up after crimeware</a:t>
            </a:r>
            <a:endParaRPr lang="en-US" dirty="0"/>
          </a:p>
        </p:txBody>
      </p:sp>
      <p:sp>
        <p:nvSpPr>
          <p:cNvPr id="4" name="Content Placeholder 3"/>
          <p:cNvSpPr>
            <a:spLocks noGrp="1"/>
          </p:cNvSpPr>
          <p:nvPr>
            <p:ph idx="1"/>
          </p:nvPr>
        </p:nvSpPr>
        <p:spPr/>
        <p:txBody>
          <a:bodyPr>
            <a:normAutofit/>
          </a:bodyPr>
          <a:lstStyle/>
          <a:p>
            <a:r>
              <a:rPr lang="en-US" dirty="0" smtClean="0"/>
              <a:t>Do not “clean”! </a:t>
            </a:r>
          </a:p>
          <a:p>
            <a:r>
              <a:rPr lang="en-US" dirty="0" smtClean="0"/>
              <a:t>Format and Re-Install </a:t>
            </a:r>
          </a:p>
          <a:p>
            <a:pPr lvl="1"/>
            <a:r>
              <a:rPr lang="en-US" dirty="0" smtClean="0"/>
              <a:t>We know this can be painful </a:t>
            </a:r>
            <a:r>
              <a:rPr lang="en-US" dirty="0" smtClean="0">
                <a:sym typeface="Wingdings" pitchFamily="2" charset="2"/>
              </a:rPr>
              <a:t> but it’s necessary </a:t>
            </a:r>
            <a:endParaRPr lang="en-US" dirty="0" smtClean="0"/>
          </a:p>
          <a:p>
            <a:endParaRPr lang="en-US" dirty="0" smtClean="0"/>
          </a:p>
          <a:p>
            <a:pPr lvl="1">
              <a:buNone/>
            </a:pPr>
            <a:endParaRPr lang="en-US" dirty="0" smtClean="0"/>
          </a:p>
          <a:p>
            <a:r>
              <a:rPr lang="en-US" dirty="0" smtClean="0"/>
              <a:t>Notify IT Security who will coordinate with law enforcement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Malware &amp; crimeware threat</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609600" y="1786730"/>
            <a:ext cx="7239000" cy="43092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Targeted attacks – spear phishing</a:t>
            </a:r>
            <a:endParaRPr lang="en-US"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609600" y="1905001"/>
            <a:ext cx="7620000" cy="46892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Targeted attacks (spear phishing)</a:t>
            </a:r>
            <a:endParaRPr lang="en-US" dirty="0"/>
          </a:p>
        </p:txBody>
      </p:sp>
      <p:sp>
        <p:nvSpPr>
          <p:cNvPr id="4" name="Content Placeholder 3"/>
          <p:cNvSpPr>
            <a:spLocks noGrp="1"/>
          </p:cNvSpPr>
          <p:nvPr>
            <p:ph idx="1"/>
          </p:nvPr>
        </p:nvSpPr>
        <p:spPr/>
        <p:txBody>
          <a:bodyPr>
            <a:normAutofit/>
          </a:bodyPr>
          <a:lstStyle/>
          <a:p>
            <a:r>
              <a:rPr lang="en-US" dirty="0" smtClean="0"/>
              <a:t>Targeted attacks (aka “spear phishing)</a:t>
            </a:r>
          </a:p>
          <a:p>
            <a:pPr lvl="1"/>
            <a:r>
              <a:rPr lang="en-US" dirty="0" smtClean="0"/>
              <a:t>Attacker researches target and plans attack</a:t>
            </a:r>
          </a:p>
          <a:p>
            <a:endParaRPr lang="en-US" dirty="0" smtClean="0"/>
          </a:p>
          <a:p>
            <a:r>
              <a:rPr lang="en-US" dirty="0" smtClean="0"/>
              <a:t>Targets of high value are at higher risk</a:t>
            </a:r>
          </a:p>
          <a:p>
            <a:pPr lvl="1"/>
            <a:r>
              <a:rPr lang="en-US" dirty="0" smtClean="0"/>
              <a:t>Financial processing – bank accounts, credit cards, etc.</a:t>
            </a:r>
          </a:p>
          <a:p>
            <a:pPr lvl="1"/>
            <a:r>
              <a:rPr lang="en-US" dirty="0" smtClean="0"/>
              <a:t>Espionage – corporate and nation-state</a:t>
            </a:r>
          </a:p>
          <a:p>
            <a:endParaRPr lang="en-US" dirty="0" smtClean="0"/>
          </a:p>
          <a:p>
            <a:r>
              <a:rPr lang="en-US" dirty="0" smtClean="0"/>
              <a:t>What users in your areas are juicy targets?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Targeted attack examples</a:t>
            </a:r>
            <a:endParaRPr lang="en-US" dirty="0"/>
          </a:p>
        </p:txBody>
      </p:sp>
      <p:sp>
        <p:nvSpPr>
          <p:cNvPr id="4" name="Content Placeholder 3"/>
          <p:cNvSpPr>
            <a:spLocks noGrp="1"/>
          </p:cNvSpPr>
          <p:nvPr>
            <p:ph idx="1"/>
          </p:nvPr>
        </p:nvSpPr>
        <p:spPr/>
        <p:txBody>
          <a:bodyPr>
            <a:normAutofit/>
          </a:bodyPr>
          <a:lstStyle/>
          <a:p>
            <a:r>
              <a:rPr lang="en-US" dirty="0" smtClean="0"/>
              <a:t>“Bait files” </a:t>
            </a:r>
          </a:p>
          <a:p>
            <a:pPr lvl="1"/>
            <a:r>
              <a:rPr lang="en-US" dirty="0" smtClean="0"/>
              <a:t>Bob likes fishing </a:t>
            </a:r>
          </a:p>
          <a:p>
            <a:pPr lvl="1"/>
            <a:r>
              <a:rPr lang="en-US" dirty="0" smtClean="0"/>
              <a:t>Ted is interested in investments</a:t>
            </a:r>
          </a:p>
          <a:p>
            <a:pPr lvl="1"/>
            <a:r>
              <a:rPr lang="en-US" dirty="0" smtClean="0"/>
              <a:t>Alice is a venture capitalist. </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Target: energy sector</a:t>
            </a: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609600" y="1935163"/>
            <a:ext cx="7696200" cy="4694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Target: banking sector</a:t>
            </a:r>
            <a:endParaRPr lang="en-US" dirty="0"/>
          </a:p>
        </p:txBody>
      </p:sp>
      <p:pic>
        <p:nvPicPr>
          <p:cNvPr id="6147" name="Picture 3"/>
          <p:cNvPicPr>
            <a:picLocks noGrp="1" noChangeAspect="1" noChangeArrowheads="1"/>
          </p:cNvPicPr>
          <p:nvPr>
            <p:ph idx="1"/>
          </p:nvPr>
        </p:nvPicPr>
        <p:blipFill>
          <a:blip r:embed="rId2" cstate="print"/>
          <a:srcRect/>
          <a:stretch>
            <a:fillRect/>
          </a:stretch>
        </p:blipFill>
        <p:spPr bwMode="auto">
          <a:xfrm>
            <a:off x="533400" y="1935163"/>
            <a:ext cx="7696199" cy="4694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Target: foreign relations</a:t>
            </a:r>
            <a:endParaRPr lang="en-US"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533400" y="1935163"/>
            <a:ext cx="7924800" cy="4694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Dealing with targeted attacks</a:t>
            </a:r>
            <a:endParaRPr lang="en-US" dirty="0"/>
          </a:p>
        </p:txBody>
      </p:sp>
      <p:sp>
        <p:nvSpPr>
          <p:cNvPr id="4" name="Content Placeholder 3"/>
          <p:cNvSpPr>
            <a:spLocks noGrp="1"/>
          </p:cNvSpPr>
          <p:nvPr>
            <p:ph idx="1"/>
          </p:nvPr>
        </p:nvSpPr>
        <p:spPr/>
        <p:txBody>
          <a:bodyPr>
            <a:normAutofit/>
          </a:bodyPr>
          <a:lstStyle/>
          <a:p>
            <a:r>
              <a:rPr lang="en-US" dirty="0" smtClean="0"/>
              <a:t>Targeted attacks are less obvious trickery </a:t>
            </a:r>
          </a:p>
          <a:p>
            <a:pPr lvl="1"/>
            <a:r>
              <a:rPr lang="en-US" dirty="0" smtClean="0"/>
              <a:t>Difficult to defend against</a:t>
            </a:r>
          </a:p>
          <a:p>
            <a:pPr lvl="1">
              <a:buNone/>
            </a:pPr>
            <a:endParaRPr lang="en-US" dirty="0" smtClean="0"/>
          </a:p>
          <a:p>
            <a:pPr lvl="1"/>
            <a:r>
              <a:rPr lang="en-US" dirty="0" smtClean="0"/>
              <a:t>Attackers invest resources, hoping for a return on investment</a:t>
            </a:r>
          </a:p>
          <a:p>
            <a:endParaRPr lang="en-US" dirty="0" smtClean="0"/>
          </a:p>
          <a:p>
            <a:r>
              <a:rPr lang="en-US" dirty="0" smtClean="0"/>
              <a:t>Work with IT Security if you suspect a targeted attack</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Drive-by download attack</a:t>
            </a:r>
            <a:endParaRPr lang="en-US" dirty="0"/>
          </a:p>
        </p:txBody>
      </p:sp>
      <p:pic>
        <p:nvPicPr>
          <p:cNvPr id="5123" name="Picture 3"/>
          <p:cNvPicPr>
            <a:picLocks noGrp="1" noChangeAspect="1" noChangeArrowheads="1"/>
          </p:cNvPicPr>
          <p:nvPr>
            <p:ph idx="1"/>
          </p:nvPr>
        </p:nvPicPr>
        <p:blipFill>
          <a:blip r:embed="rId2" cstate="print"/>
          <a:srcRect/>
          <a:stretch>
            <a:fillRect/>
          </a:stretch>
        </p:blipFill>
        <p:spPr bwMode="auto">
          <a:xfrm>
            <a:off x="457200" y="1905000"/>
            <a:ext cx="8077200" cy="4800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Drive-by download attack</a:t>
            </a:r>
            <a:endParaRPr lang="en-US" dirty="0"/>
          </a:p>
        </p:txBody>
      </p:sp>
      <p:sp>
        <p:nvSpPr>
          <p:cNvPr id="4" name="Content Placeholder 3"/>
          <p:cNvSpPr>
            <a:spLocks noGrp="1"/>
          </p:cNvSpPr>
          <p:nvPr>
            <p:ph idx="1"/>
          </p:nvPr>
        </p:nvSpPr>
        <p:spPr/>
        <p:txBody>
          <a:bodyPr>
            <a:normAutofit/>
          </a:bodyPr>
          <a:lstStyle/>
          <a:p>
            <a:r>
              <a:rPr lang="en-US" dirty="0" smtClean="0"/>
              <a:t>A drive-by download, or drive-by infection happens when user visits malicious content which then infects their vulnerable computer with malware</a:t>
            </a:r>
          </a:p>
          <a:p>
            <a:r>
              <a:rPr lang="en-US" dirty="0" smtClean="0"/>
              <a:t>Contents displayed or launched by web browser (or other app – e-mail, instant messenger, etc) creates a risk</a:t>
            </a:r>
          </a:p>
          <a:p>
            <a:pPr lvl="1"/>
            <a:r>
              <a:rPr lang="en-US" dirty="0" smtClean="0"/>
              <a:t>PDF documents, Java, Flash, QuickTime, Office documents, etc.</a:t>
            </a:r>
          </a:p>
          <a:p>
            <a:pPr lvl="2"/>
            <a:r>
              <a:rPr lang="en-US" dirty="0" smtClean="0"/>
              <a:t>Reduce browser integration to create less attack surface. Less convenient for user, but provides better protection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drive-by downloads</a:t>
            </a:r>
            <a:endParaRPr lang="en-US" dirty="0"/>
          </a:p>
        </p:txBody>
      </p:sp>
      <p:sp>
        <p:nvSpPr>
          <p:cNvPr id="4" name="Content Placeholder 3"/>
          <p:cNvSpPr>
            <a:spLocks noGrp="1"/>
          </p:cNvSpPr>
          <p:nvPr>
            <p:ph idx="1"/>
          </p:nvPr>
        </p:nvSpPr>
        <p:spPr/>
        <p:txBody>
          <a:bodyPr>
            <a:normAutofit lnSpcReduction="10000"/>
          </a:bodyPr>
          <a:lstStyle/>
          <a:p>
            <a:r>
              <a:rPr lang="en-US" dirty="0" smtClean="0"/>
              <a:t>User receives an e-mail with link</a:t>
            </a:r>
          </a:p>
          <a:p>
            <a:r>
              <a:rPr lang="en-US" dirty="0" smtClean="0"/>
              <a:t>Link points to a malicious web site</a:t>
            </a:r>
          </a:p>
          <a:p>
            <a:r>
              <a:rPr lang="en-US" dirty="0" smtClean="0"/>
              <a:t>The website is specially designed to exploit a system weakness</a:t>
            </a:r>
          </a:p>
          <a:p>
            <a:pPr lvl="1"/>
            <a:r>
              <a:rPr lang="en-US" dirty="0" smtClean="0"/>
              <a:t>Unpatched versions of Adobe Acrobat Reader, Java, Adobe Flash are very popular targets</a:t>
            </a:r>
          </a:p>
          <a:p>
            <a:endParaRPr lang="en-US" dirty="0" smtClean="0"/>
          </a:p>
          <a:p>
            <a:r>
              <a:rPr lang="en-US" dirty="0" smtClean="0"/>
              <a:t>User is surfing the web, such as Facebook</a:t>
            </a:r>
          </a:p>
          <a:p>
            <a:r>
              <a:rPr lang="en-US" dirty="0" smtClean="0"/>
              <a:t>Comes across a malicious link that’s AUTOMATICALLY loaded by their web browser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Malware &amp; crimeware threat</a:t>
            </a:r>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smtClean="0"/>
          </a:p>
          <a:p>
            <a:r>
              <a:rPr lang="en-US" dirty="0" smtClean="0"/>
              <a:t>Malware is MALicious softWARE designed to do the bidding of an attacker or a criminal</a:t>
            </a:r>
          </a:p>
          <a:p>
            <a:endParaRPr lang="en-US" dirty="0" smtClean="0"/>
          </a:p>
          <a:p>
            <a:endParaRPr lang="en-US" dirty="0" smtClean="0"/>
          </a:p>
          <a:p>
            <a:r>
              <a:rPr lang="en-US" dirty="0" smtClean="0"/>
              <a:t>Crimeware is financially motivated malware– stealing data, data theft</a:t>
            </a:r>
          </a:p>
          <a:p>
            <a:pPr>
              <a:buNone/>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drive-by downloads</a:t>
            </a:r>
            <a:endParaRPr lang="en-US" dirty="0"/>
          </a:p>
        </p:txBody>
      </p:sp>
      <p:sp>
        <p:nvSpPr>
          <p:cNvPr id="4" name="Content Placeholder 3"/>
          <p:cNvSpPr>
            <a:spLocks noGrp="1"/>
          </p:cNvSpPr>
          <p:nvPr>
            <p:ph idx="1"/>
          </p:nvPr>
        </p:nvSpPr>
        <p:spPr/>
        <p:txBody>
          <a:bodyPr>
            <a:normAutofit/>
          </a:bodyPr>
          <a:lstStyle/>
          <a:p>
            <a:r>
              <a:rPr lang="en-US" dirty="0" smtClean="0"/>
              <a:t>User searches Google for recent high-profile media event (example: Haiti earthquake Jan 2010)</a:t>
            </a:r>
          </a:p>
          <a:p>
            <a:r>
              <a:rPr lang="en-US" dirty="0" smtClean="0"/>
              <a:t>Some links returned by Google are trap sites </a:t>
            </a:r>
          </a:p>
          <a:p>
            <a:pPr lvl="1"/>
            <a:r>
              <a:rPr lang="en-US" dirty="0" smtClean="0"/>
              <a:t>Google is actively working on this problem</a:t>
            </a:r>
          </a:p>
          <a:p>
            <a:pPr lvl="1">
              <a:buNone/>
            </a:pPr>
            <a:endParaRPr lang="en-US" dirty="0" smtClean="0"/>
          </a:p>
          <a:p>
            <a:r>
              <a:rPr lang="en-US" dirty="0" smtClean="0"/>
              <a:t>Not just a Google </a:t>
            </a:r>
          </a:p>
          <a:p>
            <a:pPr lvl="1"/>
            <a:r>
              <a:rPr lang="en-US" dirty="0" smtClean="0"/>
              <a:t>Attackers seed the search engines with evil sites</a:t>
            </a:r>
          </a:p>
          <a:p>
            <a:r>
              <a:rPr lang="en-US" dirty="0" smtClean="0"/>
              <a:t>Malicious ads (Java, Flash content) loaded into ad networks such as Double-click</a:t>
            </a:r>
          </a:p>
          <a:p>
            <a:pPr lvl="1"/>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Protecting against drive-bys</a:t>
            </a:r>
            <a:endParaRPr lang="en-US" dirty="0"/>
          </a:p>
        </p:txBody>
      </p:sp>
      <p:sp>
        <p:nvSpPr>
          <p:cNvPr id="4" name="Content Placeholder 3"/>
          <p:cNvSpPr>
            <a:spLocks noGrp="1"/>
          </p:cNvSpPr>
          <p:nvPr>
            <p:ph idx="1"/>
          </p:nvPr>
        </p:nvSpPr>
        <p:spPr/>
        <p:txBody>
          <a:bodyPr>
            <a:normAutofit fontScale="92500" lnSpcReduction="10000"/>
          </a:bodyPr>
          <a:lstStyle/>
          <a:p>
            <a:r>
              <a:rPr lang="en-US" dirty="0" smtClean="0"/>
              <a:t>Patch, Patch, Patch those 3</a:t>
            </a:r>
            <a:r>
              <a:rPr lang="en-US" baseline="30000" dirty="0" smtClean="0"/>
              <a:t>rd</a:t>
            </a:r>
            <a:r>
              <a:rPr lang="en-US" dirty="0" smtClean="0"/>
              <a:t> Party Apps!</a:t>
            </a:r>
          </a:p>
          <a:p>
            <a:pPr lvl="1"/>
            <a:r>
              <a:rPr lang="en-US" dirty="0" smtClean="0"/>
              <a:t>Flash</a:t>
            </a:r>
          </a:p>
          <a:p>
            <a:pPr lvl="1"/>
            <a:r>
              <a:rPr lang="en-US" dirty="0" smtClean="0"/>
              <a:t>Java</a:t>
            </a:r>
          </a:p>
          <a:p>
            <a:pPr lvl="1"/>
            <a:r>
              <a:rPr lang="en-US" dirty="0" smtClean="0"/>
              <a:t>Acrobat Reader</a:t>
            </a:r>
          </a:p>
          <a:p>
            <a:pPr lvl="1"/>
            <a:r>
              <a:rPr lang="en-US" dirty="0" smtClean="0"/>
              <a:t>Everything</a:t>
            </a:r>
          </a:p>
          <a:p>
            <a:pPr lvl="1">
              <a:buNone/>
            </a:pPr>
            <a:endParaRPr lang="en-US" dirty="0" smtClean="0"/>
          </a:p>
          <a:p>
            <a:r>
              <a:rPr lang="en-US" dirty="0" smtClean="0"/>
              <a:t>PATCHING will stop almost all drive-by infections</a:t>
            </a:r>
          </a:p>
          <a:p>
            <a:pPr lvl="1"/>
            <a:r>
              <a:rPr lang="en-US" dirty="0" smtClean="0"/>
              <a:t>This is the most important point</a:t>
            </a:r>
          </a:p>
          <a:p>
            <a:endParaRPr lang="en-US" dirty="0" smtClean="0"/>
          </a:p>
          <a:p>
            <a:r>
              <a:rPr lang="en-US" dirty="0" smtClean="0"/>
              <a:t>Website reputation tools can help identity malicious sites to reduce clicking on malicious links</a:t>
            </a:r>
          </a:p>
          <a:p>
            <a:endParaRPr lang="en-US" dirty="0" smtClean="0"/>
          </a:p>
          <a:p>
            <a:pPr>
              <a:buNone/>
            </a:pPr>
            <a:endParaRPr lang="en-US" dirty="0" smtClean="0"/>
          </a:p>
          <a:p>
            <a:endParaRPr lang="en-US" dirty="0" smtClean="0"/>
          </a:p>
          <a:p>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Stopping drive-by infections</a:t>
            </a:r>
            <a:endParaRPr lang="en-US" dirty="0"/>
          </a:p>
        </p:txBody>
      </p:sp>
      <p:sp>
        <p:nvSpPr>
          <p:cNvPr id="3" name="Content Placeholder 2"/>
          <p:cNvSpPr>
            <a:spLocks noGrp="1"/>
          </p:cNvSpPr>
          <p:nvPr>
            <p:ph idx="1"/>
          </p:nvPr>
        </p:nvSpPr>
        <p:spPr/>
        <p:txBody>
          <a:bodyPr>
            <a:normAutofit fontScale="85000" lnSpcReduction="10000"/>
          </a:bodyPr>
          <a:lstStyle/>
          <a:p>
            <a:pPr marL="514350" indent="-514350"/>
            <a:r>
              <a:rPr lang="en-US" dirty="0" smtClean="0"/>
              <a:t>Patch the OS!</a:t>
            </a:r>
          </a:p>
          <a:p>
            <a:pPr marL="514350" indent="-514350"/>
            <a:r>
              <a:rPr lang="en-US" dirty="0" smtClean="0"/>
              <a:t>Patch all 3</a:t>
            </a:r>
            <a:r>
              <a:rPr lang="en-US" baseline="30000" dirty="0" smtClean="0"/>
              <a:t>rd</a:t>
            </a:r>
            <a:r>
              <a:rPr lang="en-US" dirty="0" smtClean="0"/>
              <a:t> Party Apps! </a:t>
            </a:r>
            <a:r>
              <a:rPr lang="en-US" dirty="0" smtClean="0">
                <a:solidFill>
                  <a:srgbClr val="FF0000"/>
                </a:solidFill>
              </a:rPr>
              <a:t>*Most important point*</a:t>
            </a:r>
          </a:p>
          <a:p>
            <a:pPr marL="514350" indent="-514350"/>
            <a:endParaRPr lang="en-US" dirty="0" smtClean="0"/>
          </a:p>
          <a:p>
            <a:pPr marL="514350" indent="-514350"/>
            <a:r>
              <a:rPr lang="en-US" dirty="0" smtClean="0"/>
              <a:t>DEMO: Use web of Trust (WOT) and/or McAfee Site Advisor browser plugins to help distinguish good sites from bad</a:t>
            </a:r>
          </a:p>
          <a:p>
            <a:pPr marL="1154430" lvl="2" indent="-514350"/>
            <a:r>
              <a:rPr lang="en-US" sz="1900" dirty="0" smtClean="0"/>
              <a:t>http://www.mywot.com/</a:t>
            </a:r>
          </a:p>
          <a:p>
            <a:pPr marL="1154430" lvl="2" indent="-514350"/>
            <a:r>
              <a:rPr lang="en-US" sz="1900" dirty="0" smtClean="0"/>
              <a:t>http://www.siteadvisor.com/</a:t>
            </a:r>
          </a:p>
          <a:p>
            <a:pPr marL="514350" indent="-514350"/>
            <a:r>
              <a:rPr lang="en-US" dirty="0" smtClean="0"/>
              <a:t>Consider reducing the amount of rendered content from within the web browser</a:t>
            </a:r>
          </a:p>
          <a:p>
            <a:pPr marL="514350" indent="-514350"/>
            <a:r>
              <a:rPr lang="en-US" dirty="0" smtClean="0"/>
              <a:t>Use different web browsers for sensitive and non-sensitive functions</a:t>
            </a:r>
          </a:p>
          <a:p>
            <a:pPr marL="514350" indent="-514350"/>
            <a:r>
              <a:rPr lang="en-US" dirty="0" smtClean="0"/>
              <a:t>Isolate systems that must process/store/transmit sensitive data – no internet and no thumb drives</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smtClean="0"/>
              <a:t>Secunia Personal Software Inspector</a:t>
            </a:r>
            <a:r>
              <a:rPr lang="en-US" dirty="0" smtClean="0"/>
              <a:t/>
            </a:r>
            <a:br>
              <a:rPr lang="en-US" dirty="0" smtClean="0"/>
            </a:br>
            <a:r>
              <a:rPr lang="en-US" sz="1800" dirty="0" smtClean="0"/>
              <a:t>http://secunia.com/vulnerability_scanning/personal/</a:t>
            </a:r>
            <a:endParaRPr lang="en-US" sz="1800" dirty="0"/>
          </a:p>
        </p:txBody>
      </p:sp>
      <p:sp>
        <p:nvSpPr>
          <p:cNvPr id="4" name="Content Placeholder 3"/>
          <p:cNvSpPr>
            <a:spLocks noGrp="1"/>
          </p:cNvSpPr>
          <p:nvPr>
            <p:ph idx="1"/>
          </p:nvPr>
        </p:nvSpPr>
        <p:spPr/>
        <p:txBody>
          <a:bodyPr>
            <a:normAutofit/>
          </a:bodyPr>
          <a:lstStyle/>
          <a:p>
            <a:r>
              <a:rPr lang="en-US" dirty="0" smtClean="0"/>
              <a:t>The OSI – Online Software Inspector is</a:t>
            </a:r>
          </a:p>
          <a:p>
            <a:pPr lvl="1"/>
            <a:r>
              <a:rPr lang="en-US" dirty="0" smtClean="0"/>
              <a:t>Free</a:t>
            </a:r>
          </a:p>
          <a:p>
            <a:pPr lvl="1"/>
            <a:r>
              <a:rPr lang="en-US" dirty="0" smtClean="0"/>
              <a:t>Available to anyone</a:t>
            </a:r>
          </a:p>
          <a:p>
            <a:r>
              <a:rPr lang="en-US" dirty="0" smtClean="0"/>
              <a:t>The PSI - Personal Software Inspector is </a:t>
            </a:r>
          </a:p>
          <a:p>
            <a:pPr lvl="1"/>
            <a:r>
              <a:rPr lang="en-US" dirty="0" smtClean="0"/>
              <a:t>Free</a:t>
            </a:r>
          </a:p>
          <a:p>
            <a:pPr lvl="1"/>
            <a:r>
              <a:rPr lang="en-US" dirty="0" smtClean="0"/>
              <a:t>Licensed only for personal use </a:t>
            </a:r>
          </a:p>
          <a:p>
            <a:r>
              <a:rPr lang="en-US" dirty="0" smtClean="0"/>
              <a:t>The CSI – Corporate Software Inspector</a:t>
            </a:r>
          </a:p>
          <a:p>
            <a:pPr lvl="1"/>
            <a:r>
              <a:rPr lang="en-US" dirty="0" smtClean="0"/>
              <a:t>Must be purchased</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Secunia Online Software Inspector</a:t>
            </a:r>
            <a:br>
              <a:rPr lang="en-US" dirty="0" smtClean="0"/>
            </a:br>
            <a:r>
              <a:rPr lang="en-US" sz="3100" dirty="0" smtClean="0"/>
              <a:t>http://secunia.com/vulnerability_scanning/online/</a:t>
            </a:r>
            <a:endParaRPr lang="en-US" sz="3100" dirty="0"/>
          </a:p>
        </p:txBody>
      </p:sp>
      <p:sp>
        <p:nvSpPr>
          <p:cNvPr id="5" name="Content Placeholder 4"/>
          <p:cNvSpPr>
            <a:spLocks noGrp="1"/>
          </p:cNvSpPr>
          <p:nvPr>
            <p:ph idx="1"/>
          </p:nvPr>
        </p:nvSpPr>
        <p:spPr/>
        <p:txBody>
          <a:bodyPr>
            <a:normAutofit/>
          </a:bodyPr>
          <a:lstStyle/>
          <a:p>
            <a:r>
              <a:rPr lang="en-US" dirty="0" smtClean="0"/>
              <a:t>OSI will…</a:t>
            </a:r>
          </a:p>
          <a:p>
            <a:pPr lvl="1"/>
            <a:r>
              <a:rPr lang="en-US" dirty="0" smtClean="0"/>
              <a:t>Check the most common applications </a:t>
            </a:r>
          </a:p>
          <a:p>
            <a:pPr lvl="1"/>
            <a:r>
              <a:rPr lang="en-US" dirty="0" smtClean="0"/>
              <a:t>Notify you</a:t>
            </a:r>
          </a:p>
          <a:p>
            <a:pPr lvl="1">
              <a:buNone/>
            </a:pPr>
            <a:endParaRPr lang="en-US" dirty="0" smtClean="0"/>
          </a:p>
          <a:p>
            <a:r>
              <a:rPr lang="en-US" dirty="0" smtClean="0"/>
              <a:t>OSI will NOT </a:t>
            </a:r>
          </a:p>
          <a:p>
            <a:pPr lvl="1"/>
            <a:r>
              <a:rPr lang="en-US" dirty="0" smtClean="0"/>
              <a:t>Check everything</a:t>
            </a:r>
          </a:p>
          <a:p>
            <a:pPr lvl="1"/>
            <a:r>
              <a:rPr lang="en-US" dirty="0" smtClean="0"/>
              <a:t>Will not patch for you</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Secunia Online Software Inspector</a:t>
            </a:r>
            <a:br>
              <a:rPr lang="en-US" dirty="0" smtClean="0"/>
            </a:br>
            <a:r>
              <a:rPr lang="en-US" sz="3100" dirty="0" smtClean="0"/>
              <a:t>http://secunia.com/vulnerability_scanning/online/</a:t>
            </a:r>
            <a:endParaRPr lang="en-US" sz="3100" dirty="0"/>
          </a:p>
        </p:txBody>
      </p:sp>
      <p:pic>
        <p:nvPicPr>
          <p:cNvPr id="1029" name="Picture 5"/>
          <p:cNvPicPr>
            <a:picLocks noGrp="1" noChangeAspect="1" noChangeArrowheads="1"/>
          </p:cNvPicPr>
          <p:nvPr>
            <p:ph idx="1"/>
          </p:nvPr>
        </p:nvPicPr>
        <p:blipFill>
          <a:blip r:embed="rId2" cstate="print"/>
          <a:srcRect/>
          <a:stretch>
            <a:fillRect/>
          </a:stretch>
        </p:blipFill>
        <p:spPr bwMode="auto">
          <a:xfrm>
            <a:off x="533400" y="1935163"/>
            <a:ext cx="7620000" cy="4389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Secunia Online Software Inspector</a:t>
            </a:r>
            <a:br>
              <a:rPr lang="en-US" dirty="0" smtClean="0"/>
            </a:br>
            <a:r>
              <a:rPr lang="en-US" sz="3100" dirty="0" smtClean="0"/>
              <a:t>http://secunia.com/vulnerability_scanning/online/</a:t>
            </a:r>
            <a:endParaRPr lang="en-US" sz="3100"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52400" y="2362200"/>
            <a:ext cx="8770133"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304800" y="152401"/>
            <a:ext cx="845820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Secunia Personal Software Inspector</a:t>
            </a:r>
            <a:r>
              <a:rPr lang="en-US" dirty="0" smtClean="0"/>
              <a:t/>
            </a:r>
            <a:br>
              <a:rPr lang="en-US" dirty="0" smtClean="0"/>
            </a:br>
            <a:r>
              <a:rPr lang="en-US" sz="3100" dirty="0" smtClean="0"/>
              <a:t>http://secunia.com/vulnerability_scanning/personal/</a:t>
            </a:r>
            <a:endParaRPr lang="en-US" sz="3100"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457200" y="2590800"/>
            <a:ext cx="7918596" cy="1676400"/>
          </a:xfrm>
          <a:prstGeom prst="rect">
            <a:avLst/>
          </a:prstGeom>
          <a:noFill/>
          <a:ln w="9525">
            <a:noFill/>
            <a:miter lim="800000"/>
            <a:headEnd/>
            <a:tailEnd/>
          </a:ln>
        </p:spPr>
      </p:pic>
      <p:sp>
        <p:nvSpPr>
          <p:cNvPr id="5" name="TextBox 4"/>
          <p:cNvSpPr txBox="1"/>
          <p:nvPr/>
        </p:nvSpPr>
        <p:spPr>
          <a:xfrm>
            <a:off x="914400" y="4800600"/>
            <a:ext cx="7391400" cy="1200329"/>
          </a:xfrm>
          <a:prstGeom prst="rect">
            <a:avLst/>
          </a:prstGeom>
          <a:noFill/>
        </p:spPr>
        <p:txBody>
          <a:bodyPr wrap="square" rtlCol="0">
            <a:spAutoFit/>
          </a:bodyPr>
          <a:lstStyle/>
          <a:p>
            <a:r>
              <a:rPr lang="en-US" dirty="0" smtClean="0"/>
              <a:t>This shows the Photoshop, Adobe Reader version 8.x, and Apple QuickTime are vulnerable and that the risk is very high. This also shows the Adobe SVG Viewer version 3.x is vulnerable, but that the risk is rather low. Focus on remediating the higher-risk vulnerabilities first.</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DEMO – OSI &amp; Patching processes</a:t>
            </a:r>
            <a:endParaRPr lang="en-US" dirty="0"/>
          </a:p>
        </p:txBody>
      </p:sp>
      <p:sp>
        <p:nvSpPr>
          <p:cNvPr id="4" name="Content Placeholder 3"/>
          <p:cNvSpPr>
            <a:spLocks noGrp="1"/>
          </p:cNvSpPr>
          <p:nvPr>
            <p:ph idx="1"/>
          </p:nvPr>
        </p:nvSpPr>
        <p:spPr/>
        <p:txBody>
          <a:bodyPr>
            <a:normAutofit/>
          </a:bodyPr>
          <a:lstStyle/>
          <a:p>
            <a:r>
              <a:rPr lang="en-US" dirty="0" smtClean="0"/>
              <a:t>Using the Secunia Online Software Inspector to detect missing operating system and third party patches</a:t>
            </a:r>
          </a:p>
          <a:p>
            <a:pPr lvl="1"/>
            <a:r>
              <a:rPr lang="en-US" dirty="0" smtClean="0"/>
              <a:t>Patching Windows XP SP3</a:t>
            </a:r>
          </a:p>
          <a:p>
            <a:pPr lvl="2"/>
            <a:r>
              <a:rPr lang="en-US" dirty="0" smtClean="0"/>
              <a:t>Automatic Updates enabled</a:t>
            </a:r>
          </a:p>
          <a:p>
            <a:pPr lvl="2"/>
            <a:r>
              <a:rPr lang="en-US" dirty="0" smtClean="0"/>
              <a:t>Use of Microsoft Update</a:t>
            </a:r>
          </a:p>
          <a:p>
            <a:pPr lvl="1"/>
            <a:r>
              <a:rPr lang="en-US" dirty="0" smtClean="0"/>
              <a:t>Patching 3</a:t>
            </a:r>
            <a:r>
              <a:rPr lang="en-US" baseline="30000" dirty="0" smtClean="0"/>
              <a:t>rd</a:t>
            </a:r>
            <a:r>
              <a:rPr lang="en-US" dirty="0" smtClean="0"/>
              <a:t> party applications</a:t>
            </a:r>
          </a:p>
          <a:p>
            <a:pPr lvl="2"/>
            <a:r>
              <a:rPr lang="en-US" dirty="0" smtClean="0"/>
              <a:t>Older apps can be more difficult to update</a:t>
            </a:r>
          </a:p>
          <a:p>
            <a:pPr lvl="3"/>
            <a:r>
              <a:rPr lang="en-US" dirty="0" smtClean="0"/>
              <a:t>May require manual file remove (such as old versions of Flash)</a:t>
            </a:r>
          </a:p>
          <a:p>
            <a:pPr lvl="2"/>
            <a:r>
              <a:rPr lang="en-US" dirty="0" smtClean="0"/>
              <a:t>Safe bet when in doubt is to uninstall old version then install new version(may require reboot in some cases)</a:t>
            </a:r>
          </a:p>
          <a:p>
            <a:pPr lvl="2"/>
            <a:r>
              <a:rPr lang="en-US" dirty="0" smtClean="0"/>
              <a:t>Run Secunia OSI again after patching is complete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should you care?</a:t>
            </a:r>
            <a:endParaRPr lang="en-US" dirty="0"/>
          </a:p>
        </p:txBody>
      </p:sp>
      <p:sp>
        <p:nvSpPr>
          <p:cNvPr id="3" name="Content Placeholder 2"/>
          <p:cNvSpPr>
            <a:spLocks noGrp="1"/>
          </p:cNvSpPr>
          <p:nvPr>
            <p:ph idx="1"/>
          </p:nvPr>
        </p:nvSpPr>
        <p:spPr/>
        <p:txBody>
          <a:bodyPr>
            <a:normAutofit/>
          </a:bodyPr>
          <a:lstStyle/>
          <a:p>
            <a:r>
              <a:rPr lang="en-US" dirty="0" smtClean="0"/>
              <a:t>Infected systems MUST be re-installed</a:t>
            </a:r>
          </a:p>
          <a:p>
            <a:endParaRPr lang="en-US" dirty="0" smtClean="0"/>
          </a:p>
          <a:p>
            <a:endParaRPr lang="en-US" dirty="0" smtClean="0"/>
          </a:p>
          <a:p>
            <a:r>
              <a:rPr lang="en-US" dirty="0" smtClean="0"/>
              <a:t>Identity theft concerns</a:t>
            </a:r>
          </a:p>
          <a:p>
            <a:endParaRPr lang="en-US" dirty="0" smtClean="0"/>
          </a:p>
          <a:p>
            <a:endParaRPr lang="en-US" dirty="0" smtClean="0"/>
          </a:p>
          <a:p>
            <a:r>
              <a:rPr lang="en-US" dirty="0" smtClean="0"/>
              <a:t>State of IL Personal Information Protection Act requires notification of all affected parties &amp; State of IL General Assembly</a:t>
            </a:r>
          </a:p>
          <a:p>
            <a:pPr lvl="1"/>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Software update is not fool-proof</a:t>
            </a:r>
            <a:endParaRPr lang="en-US" sz="3100" dirty="0"/>
          </a:p>
        </p:txBody>
      </p:sp>
      <p:sp>
        <p:nvSpPr>
          <p:cNvPr id="4" name="Content Placeholder 3"/>
          <p:cNvSpPr>
            <a:spLocks noGrp="1"/>
          </p:cNvSpPr>
          <p:nvPr>
            <p:ph idx="1"/>
          </p:nvPr>
        </p:nvSpPr>
        <p:spPr/>
        <p:txBody>
          <a:bodyPr/>
          <a:lstStyle/>
          <a:p>
            <a:r>
              <a:rPr lang="en-US" dirty="0" smtClean="0"/>
              <a:t>Even when all software is up-to-date, attackers can still compromise systems through other methods</a:t>
            </a:r>
          </a:p>
          <a:p>
            <a:pPr lvl="1"/>
            <a:r>
              <a:rPr lang="en-US" dirty="0" smtClean="0"/>
              <a:t>Trickery (as previously discussed)</a:t>
            </a:r>
          </a:p>
          <a:p>
            <a:pPr lvl="1"/>
            <a:r>
              <a:rPr lang="en-US" dirty="0" smtClean="0"/>
              <a:t>“Zero day” attacks</a:t>
            </a:r>
          </a:p>
          <a:p>
            <a:pPr lvl="2"/>
            <a:r>
              <a:rPr lang="en-US" dirty="0" smtClean="0"/>
              <a:t>Attacker targets a vulnerability that has not yet been patched</a:t>
            </a:r>
          </a:p>
          <a:p>
            <a:pPr lvl="2"/>
            <a:r>
              <a:rPr lang="en-US" dirty="0" smtClean="0"/>
              <a:t>Layered defenses (aka “Defense in Depth”) help</a:t>
            </a:r>
          </a:p>
          <a:p>
            <a:pPr lvl="2"/>
            <a:r>
              <a:rPr lang="en-US" dirty="0" smtClean="0"/>
              <a:t>Zero day works best for targeted, high-value attacks</a:t>
            </a:r>
          </a:p>
          <a:p>
            <a:pPr lvl="2"/>
            <a:endParaRPr lang="en-US" dirty="0" smtClean="0"/>
          </a:p>
          <a:p>
            <a:pPr lvl="2"/>
            <a:endParaRPr lang="en-US" dirty="0"/>
          </a:p>
        </p:txBody>
      </p:sp>
      <p:pic>
        <p:nvPicPr>
          <p:cNvPr id="6148" name="Picture 4"/>
          <p:cNvPicPr>
            <a:picLocks noChangeAspect="1" noChangeArrowheads="1"/>
          </p:cNvPicPr>
          <p:nvPr/>
        </p:nvPicPr>
        <p:blipFill>
          <a:blip r:embed="rId2" cstate="print"/>
          <a:srcRect/>
          <a:stretch>
            <a:fillRect/>
          </a:stretch>
        </p:blipFill>
        <p:spPr bwMode="auto">
          <a:xfrm>
            <a:off x="3810000" y="5029200"/>
            <a:ext cx="13716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Account and system isolation</a:t>
            </a:r>
            <a:endParaRPr lang="en-US" dirty="0"/>
          </a:p>
        </p:txBody>
      </p:sp>
      <p:sp>
        <p:nvSpPr>
          <p:cNvPr id="4" name="Content Placeholder 3"/>
          <p:cNvSpPr>
            <a:spLocks noGrp="1"/>
          </p:cNvSpPr>
          <p:nvPr>
            <p:ph idx="1"/>
          </p:nvPr>
        </p:nvSpPr>
        <p:spPr/>
        <p:txBody>
          <a:bodyPr>
            <a:normAutofit/>
          </a:bodyPr>
          <a:lstStyle/>
          <a:p>
            <a:r>
              <a:rPr lang="en-US" dirty="0" smtClean="0"/>
              <a:t>Two main types of accounts exist in a Windows system </a:t>
            </a:r>
          </a:p>
          <a:p>
            <a:pPr lvl="2"/>
            <a:r>
              <a:rPr lang="en-US" dirty="0" smtClean="0"/>
              <a:t>Administrator or Power-User account</a:t>
            </a:r>
          </a:p>
          <a:p>
            <a:pPr lvl="2"/>
            <a:r>
              <a:rPr lang="en-US" dirty="0" smtClean="0"/>
              <a:t>Limited/Restricted User account (Vista/7: Standard User)</a:t>
            </a:r>
          </a:p>
          <a:p>
            <a:pPr lvl="1"/>
            <a:r>
              <a:rPr lang="en-US" dirty="0" smtClean="0"/>
              <a:t>Users that process/store/transmit sensitive data should do so with a limited user account. A limited user account will protect against many malware attacks, but not all</a:t>
            </a:r>
          </a:p>
          <a:p>
            <a:endParaRPr lang="en-US" dirty="0" smtClean="0"/>
          </a:p>
          <a:p>
            <a:r>
              <a:rPr lang="en-US" dirty="0" smtClean="0"/>
              <a:t>Vista and Windows 7</a:t>
            </a:r>
          </a:p>
          <a:p>
            <a:pPr lvl="1"/>
            <a:r>
              <a:rPr lang="en-US" dirty="0" smtClean="0"/>
              <a:t>Ensure User Account Control is enabled</a:t>
            </a:r>
          </a:p>
          <a:p>
            <a:pPr lvl="2"/>
            <a:r>
              <a:rPr lang="en-US" dirty="0" smtClean="0"/>
              <a:t>Prompts for riskier actions</a:t>
            </a:r>
          </a:p>
          <a:p>
            <a:pPr lvl="2">
              <a:buNone/>
            </a:pPr>
            <a:endParaRPr lang="en-US" dirty="0" smtClean="0"/>
          </a:p>
          <a:p>
            <a:endParaRPr lang="en-US" dirty="0" smtClean="0"/>
          </a:p>
          <a:p>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Account and system isolation </a:t>
            </a:r>
            <a:br>
              <a:rPr lang="en-US" dirty="0" smtClean="0"/>
            </a:br>
            <a:r>
              <a:rPr lang="en-US" dirty="0" smtClean="0"/>
              <a:t>not fool-proof</a:t>
            </a:r>
            <a:endParaRPr lang="en-US" dirty="0"/>
          </a:p>
        </p:txBody>
      </p:sp>
      <p:sp>
        <p:nvSpPr>
          <p:cNvPr id="4" name="Content Placeholder 3"/>
          <p:cNvSpPr>
            <a:spLocks noGrp="1"/>
          </p:cNvSpPr>
          <p:nvPr>
            <p:ph idx="1"/>
          </p:nvPr>
        </p:nvSpPr>
        <p:spPr/>
        <p:txBody>
          <a:bodyPr>
            <a:normAutofit/>
          </a:bodyPr>
          <a:lstStyle/>
          <a:p>
            <a:r>
              <a:rPr lang="en-US" dirty="0" smtClean="0"/>
              <a:t>The Zeus crimeware can still attack a computer when a user is using a limited account</a:t>
            </a:r>
          </a:p>
          <a:p>
            <a:pPr lvl="1"/>
            <a:r>
              <a:rPr lang="en-US" dirty="0" smtClean="0"/>
              <a:t>Attackers adapting to countermeasures</a:t>
            </a:r>
          </a:p>
          <a:p>
            <a:pPr lvl="1"/>
            <a:r>
              <a:rPr lang="en-US" dirty="0" smtClean="0"/>
              <a:t>Modern attackers often want *DATA* and may not care about admin rights</a:t>
            </a:r>
          </a:p>
          <a:p>
            <a:pPr lvl="1"/>
            <a:r>
              <a:rPr lang="en-US" dirty="0" smtClean="0"/>
              <a:t>Limited user account can still contain much juicy data!</a:t>
            </a:r>
          </a:p>
          <a:p>
            <a:pPr lvl="2"/>
            <a:endParaRPr lang="en-US" dirty="0" smtClean="0"/>
          </a:p>
          <a:p>
            <a:pPr lvl="2">
              <a:buNone/>
            </a:pPr>
            <a:endParaRPr lang="en-US" dirty="0" smtClean="0"/>
          </a:p>
          <a:p>
            <a:endParaRPr lang="en-US" dirty="0" smtClean="0"/>
          </a:p>
          <a:p>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Finding </a:t>
            </a:r>
            <a:r>
              <a:rPr lang="en-US" dirty="0" smtClean="0"/>
              <a:t>sensitive data with the DataFind toolkit</a:t>
            </a:r>
            <a:endParaRPr lang="en-US" dirty="0"/>
          </a:p>
        </p:txBody>
      </p:sp>
      <p:sp>
        <p:nvSpPr>
          <p:cNvPr id="4" name="Content Placeholder 3"/>
          <p:cNvSpPr>
            <a:spLocks noGrp="1"/>
          </p:cNvSpPr>
          <p:nvPr>
            <p:ph idx="1"/>
          </p:nvPr>
        </p:nvSpPr>
        <p:spPr/>
        <p:txBody>
          <a:bodyPr>
            <a:normAutofit/>
          </a:bodyPr>
          <a:lstStyle/>
          <a:p>
            <a:r>
              <a:rPr lang="en-US" dirty="0" smtClean="0"/>
              <a:t>ftp.siu.edu/datafind</a:t>
            </a:r>
          </a:p>
          <a:p>
            <a:r>
              <a:rPr lang="en-US" dirty="0" smtClean="0"/>
              <a:t>Much data on a hard drive looks like an SSN.</a:t>
            </a:r>
          </a:p>
          <a:p>
            <a:pPr lvl="1"/>
            <a:r>
              <a:rPr lang="en-US" dirty="0" smtClean="0"/>
              <a:t>False positive</a:t>
            </a:r>
          </a:p>
          <a:p>
            <a:pPr lvl="1"/>
            <a:r>
              <a:rPr lang="en-US" dirty="0" smtClean="0"/>
              <a:t>Must look at *context* of the data</a:t>
            </a:r>
          </a:p>
          <a:p>
            <a:pPr lvl="2"/>
            <a:r>
              <a:rPr lang="en-US" dirty="0" smtClean="0"/>
              <a:t>Folder names</a:t>
            </a:r>
          </a:p>
          <a:p>
            <a:pPr lvl="2"/>
            <a:r>
              <a:rPr lang="en-US" dirty="0" smtClean="0"/>
              <a:t>File names</a:t>
            </a:r>
          </a:p>
          <a:p>
            <a:pPr lvl="2"/>
            <a:r>
              <a:rPr lang="en-US" dirty="0" smtClean="0"/>
              <a:t>How the system is/was used</a:t>
            </a:r>
          </a:p>
          <a:p>
            <a:r>
              <a:rPr lang="en-US" dirty="0" smtClean="0"/>
              <a:t>Other free toolkits exist if you don’t like DataFind</a:t>
            </a:r>
          </a:p>
          <a:p>
            <a:pPr lvl="1"/>
            <a:r>
              <a:rPr lang="en-US" dirty="0" smtClean="0"/>
              <a:t>Cornell Spider http://itso.iu.edu/Cornell_Spider</a:t>
            </a:r>
          </a:p>
          <a:p>
            <a:r>
              <a:rPr lang="en-US" dirty="0" smtClean="0"/>
              <a:t>Find the sensitive data and purge it</a:t>
            </a:r>
          </a:p>
          <a:p>
            <a:pPr lvl="1"/>
            <a:endParaRPr lang="en-US" dirty="0" smtClean="0"/>
          </a:p>
          <a:p>
            <a:pPr lvl="2">
              <a:buNone/>
            </a:pPr>
            <a:endParaRPr lang="en-US" dirty="0" smtClean="0"/>
          </a:p>
          <a:p>
            <a:pPr lvl="1"/>
            <a:endParaRPr lang="en-US" dirty="0" smtClean="0"/>
          </a:p>
          <a:p>
            <a:pPr lvl="2">
              <a:buNone/>
            </a:pPr>
            <a:endParaRPr lang="en-US" dirty="0" smtClean="0"/>
          </a:p>
          <a:p>
            <a:endParaRPr lang="en-US" dirty="0" smtClean="0"/>
          </a:p>
          <a:p>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the </a:t>
            </a:r>
            <a:r>
              <a:rPr lang="en-US" dirty="0" err="1" smtClean="0"/>
              <a:t>DataFind</a:t>
            </a:r>
            <a:r>
              <a:rPr lang="en-US" dirty="0" smtClean="0"/>
              <a:t> </a:t>
            </a:r>
            <a:r>
              <a:rPr lang="en-US" dirty="0" smtClean="0"/>
              <a:t>toolkit - DEMO</a:t>
            </a:r>
            <a:endParaRPr lang="en-US" dirty="0"/>
          </a:p>
        </p:txBody>
      </p:sp>
      <p:sp>
        <p:nvSpPr>
          <p:cNvPr id="4" name="Content Placeholder 3"/>
          <p:cNvSpPr>
            <a:spLocks noGrp="1"/>
          </p:cNvSpPr>
          <p:nvPr>
            <p:ph idx="1"/>
          </p:nvPr>
        </p:nvSpPr>
        <p:spPr/>
        <p:txBody>
          <a:bodyPr>
            <a:normAutofit/>
          </a:bodyPr>
          <a:lstStyle/>
          <a:p>
            <a:r>
              <a:rPr lang="en-US" dirty="0" smtClean="0"/>
              <a:t>DataFind provides </a:t>
            </a:r>
          </a:p>
          <a:p>
            <a:pPr lvl="1"/>
            <a:r>
              <a:rPr lang="en-US" dirty="0" smtClean="0"/>
              <a:t>Easy-to-use browser to view the report </a:t>
            </a:r>
          </a:p>
          <a:p>
            <a:pPr lvl="1"/>
            <a:r>
              <a:rPr lang="en-US" dirty="0" smtClean="0"/>
              <a:t>Provides easy clean-up</a:t>
            </a:r>
          </a:p>
          <a:p>
            <a:endParaRPr lang="en-US" dirty="0" smtClean="0"/>
          </a:p>
          <a:p>
            <a:r>
              <a:rPr lang="en-US" dirty="0" err="1" smtClean="0"/>
              <a:t>DataFind</a:t>
            </a:r>
            <a:r>
              <a:rPr lang="en-US" dirty="0" smtClean="0"/>
              <a:t> instructions walk through every step of the process. </a:t>
            </a:r>
          </a:p>
          <a:p>
            <a:pPr algn="ctr">
              <a:buNone/>
            </a:pPr>
            <a:endParaRPr lang="en-US" sz="1600" dirty="0" smtClean="0"/>
          </a:p>
          <a:p>
            <a:pPr algn="ctr">
              <a:buNone/>
            </a:pPr>
            <a:r>
              <a:rPr lang="en-US" sz="1600" dirty="0" smtClean="0"/>
              <a:t>ftp://ftp.siu.edu/datafind/DataFindDocumentation.pdf</a:t>
            </a:r>
          </a:p>
          <a:p>
            <a:pPr lvl="1"/>
            <a:endParaRPr lang="en-US" dirty="0" smtClean="0"/>
          </a:p>
          <a:p>
            <a:pPr lvl="1"/>
            <a:endParaRPr lang="en-US" dirty="0" smtClean="0"/>
          </a:p>
          <a:p>
            <a:pPr lvl="1"/>
            <a:endParaRPr lang="en-US" dirty="0" smtClean="0"/>
          </a:p>
          <a:p>
            <a:pPr lvl="2">
              <a:buNone/>
            </a:pPr>
            <a:endParaRPr lang="en-US" dirty="0" smtClean="0"/>
          </a:p>
          <a:p>
            <a:pPr lvl="1"/>
            <a:endParaRPr lang="en-US" dirty="0" smtClean="0"/>
          </a:p>
          <a:p>
            <a:pPr lvl="2">
              <a:buNone/>
            </a:pPr>
            <a:endParaRPr lang="en-US" dirty="0" smtClean="0"/>
          </a:p>
          <a:p>
            <a:endParaRPr lang="en-US" dirty="0" smtClean="0"/>
          </a:p>
          <a:p>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Dealing with sensitive data – a note on encryption</a:t>
            </a:r>
            <a:endParaRPr lang="en-US" dirty="0"/>
          </a:p>
        </p:txBody>
      </p:sp>
      <p:sp>
        <p:nvSpPr>
          <p:cNvPr id="4" name="Content Placeholder 3"/>
          <p:cNvSpPr>
            <a:spLocks noGrp="1"/>
          </p:cNvSpPr>
          <p:nvPr>
            <p:ph idx="1"/>
          </p:nvPr>
        </p:nvSpPr>
        <p:spPr/>
        <p:txBody>
          <a:bodyPr>
            <a:normAutofit/>
          </a:bodyPr>
          <a:lstStyle/>
          <a:p>
            <a:endParaRPr lang="en-US" dirty="0" smtClean="0"/>
          </a:p>
          <a:p>
            <a:r>
              <a:rPr lang="en-US" dirty="0" smtClean="0"/>
              <a:t>Find </a:t>
            </a:r>
            <a:r>
              <a:rPr lang="en-US" dirty="0" smtClean="0"/>
              <a:t>the sensitive data and PURGE IT</a:t>
            </a:r>
            <a:r>
              <a:rPr lang="en-US" dirty="0" smtClean="0"/>
              <a:t>!</a:t>
            </a:r>
          </a:p>
          <a:p>
            <a:endParaRPr lang="en-US" dirty="0" smtClean="0"/>
          </a:p>
          <a:p>
            <a:r>
              <a:rPr lang="en-US" dirty="0" smtClean="0"/>
              <a:t>Encrypt this data if you must keep it</a:t>
            </a:r>
          </a:p>
          <a:p>
            <a:pPr lvl="1"/>
            <a:endParaRPr lang="en-US" dirty="0" smtClean="0"/>
          </a:p>
          <a:p>
            <a:pPr lvl="1"/>
            <a:r>
              <a:rPr lang="en-US" dirty="0" smtClean="0"/>
              <a:t>Encryption will be a future workshop topic</a:t>
            </a:r>
          </a:p>
          <a:p>
            <a:pPr lvl="1"/>
            <a:endParaRPr lang="en-US" dirty="0" smtClean="0"/>
          </a:p>
          <a:p>
            <a:pPr lvl="1"/>
            <a:r>
              <a:rPr lang="en-US" dirty="0" smtClean="0"/>
              <a:t>http://pki.siu.edu/encrypting_files.html</a:t>
            </a:r>
            <a:endParaRPr lang="en-US" dirty="0" smtClean="0"/>
          </a:p>
          <a:p>
            <a:pPr lvl="2">
              <a:buNone/>
            </a:pPr>
            <a:endParaRPr lang="en-US" dirty="0" smtClean="0"/>
          </a:p>
          <a:p>
            <a:pPr lvl="1"/>
            <a:endParaRPr lang="en-US" dirty="0" smtClean="0"/>
          </a:p>
          <a:p>
            <a:pPr lvl="2">
              <a:buNone/>
            </a:pPr>
            <a:endParaRPr lang="en-US" dirty="0" smtClean="0"/>
          </a:p>
          <a:p>
            <a:endParaRPr lang="en-US" dirty="0" smtClean="0"/>
          </a:p>
          <a:p>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Fast &amp; easy </a:t>
            </a:r>
            <a:r>
              <a:rPr lang="en-US" dirty="0" smtClean="0"/>
              <a:t>Office 2007 encryption</a:t>
            </a:r>
            <a:endParaRPr lang="en-US" dirty="0"/>
          </a:p>
        </p:txBody>
      </p:sp>
      <p:sp>
        <p:nvSpPr>
          <p:cNvPr id="4" name="Content Placeholder 3"/>
          <p:cNvSpPr>
            <a:spLocks noGrp="1"/>
          </p:cNvSpPr>
          <p:nvPr>
            <p:ph idx="1"/>
          </p:nvPr>
        </p:nvSpPr>
        <p:spPr/>
        <p:txBody>
          <a:bodyPr>
            <a:normAutofit/>
          </a:bodyPr>
          <a:lstStyle/>
          <a:p>
            <a:pPr algn="ctr"/>
            <a:r>
              <a:rPr lang="en-US" dirty="0" smtClean="0"/>
              <a:t>IF THE SENSITIVE DATA IS NOT NEEDED, </a:t>
            </a:r>
          </a:p>
          <a:p>
            <a:pPr algn="ctr">
              <a:buNone/>
            </a:pPr>
            <a:r>
              <a:rPr lang="en-US" dirty="0" smtClean="0"/>
              <a:t>DELETE IT!</a:t>
            </a:r>
          </a:p>
          <a:p>
            <a:endParaRPr lang="en-US" dirty="0" smtClean="0"/>
          </a:p>
          <a:p>
            <a:pPr algn="ctr"/>
            <a:r>
              <a:rPr lang="en-US" dirty="0" smtClean="0"/>
              <a:t>IF THE SENSITIVE DATA IS NEEDED, </a:t>
            </a:r>
          </a:p>
          <a:p>
            <a:pPr algn="ctr">
              <a:buNone/>
            </a:pPr>
            <a:r>
              <a:rPr lang="en-US" dirty="0" smtClean="0"/>
              <a:t>ENCRYPT IT!</a:t>
            </a:r>
          </a:p>
          <a:p>
            <a:pPr>
              <a:buNone/>
            </a:pPr>
            <a:endParaRPr lang="en-US" dirty="0" smtClean="0"/>
          </a:p>
          <a:p>
            <a:pPr algn="ctr">
              <a:buNone/>
            </a:pPr>
            <a:r>
              <a:rPr lang="en-US" dirty="0" smtClean="0"/>
              <a:t>Office 2007 has easy to use encryption built-in</a:t>
            </a:r>
            <a:endParaRPr lang="en-US" dirty="0" smtClean="0"/>
          </a:p>
          <a:p>
            <a:pPr lvl="1"/>
            <a:endParaRPr lang="en-US" dirty="0" smtClean="0"/>
          </a:p>
          <a:p>
            <a:pPr lvl="2">
              <a:buNone/>
            </a:pPr>
            <a:endParaRPr lang="en-US" dirty="0" smtClean="0"/>
          </a:p>
          <a:p>
            <a:endParaRPr lang="en-US" dirty="0" smtClean="0"/>
          </a:p>
          <a:p>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Account and system isolation</a:t>
            </a:r>
            <a:endParaRPr lang="en-US" dirty="0"/>
          </a:p>
        </p:txBody>
      </p:sp>
      <p:sp>
        <p:nvSpPr>
          <p:cNvPr id="4" name="Content Placeholder 3"/>
          <p:cNvSpPr>
            <a:spLocks noGrp="1"/>
          </p:cNvSpPr>
          <p:nvPr>
            <p:ph idx="1"/>
          </p:nvPr>
        </p:nvSpPr>
        <p:spPr/>
        <p:txBody>
          <a:bodyPr>
            <a:normAutofit lnSpcReduction="10000"/>
          </a:bodyPr>
          <a:lstStyle/>
          <a:p>
            <a:r>
              <a:rPr lang="en-US" dirty="0" smtClean="0"/>
              <a:t>Isolate systems containing sensitive data</a:t>
            </a:r>
          </a:p>
          <a:p>
            <a:pPr lvl="1"/>
            <a:r>
              <a:rPr lang="en-US" dirty="0" smtClean="0"/>
              <a:t>Idea 1: No Internet connectivity at all</a:t>
            </a:r>
          </a:p>
          <a:p>
            <a:pPr lvl="2"/>
            <a:r>
              <a:rPr lang="en-US" dirty="0" smtClean="0"/>
              <a:t>Connectivity only to what is absolutely </a:t>
            </a:r>
            <a:r>
              <a:rPr lang="en-US" dirty="0" smtClean="0"/>
              <a:t>necessary</a:t>
            </a:r>
          </a:p>
          <a:p>
            <a:pPr lvl="2"/>
            <a:r>
              <a:rPr lang="en-US" dirty="0" smtClean="0"/>
              <a:t>HIGHLY suggested for banking/financial systems!</a:t>
            </a:r>
            <a:endParaRPr lang="en-US" dirty="0" smtClean="0"/>
          </a:p>
          <a:p>
            <a:pPr lvl="2">
              <a:buNone/>
            </a:pPr>
            <a:endParaRPr lang="en-US" dirty="0" smtClean="0"/>
          </a:p>
          <a:p>
            <a:pPr lvl="1"/>
            <a:r>
              <a:rPr lang="en-US" dirty="0" smtClean="0"/>
              <a:t>Idea 2: Limited Internet connectivity, </a:t>
            </a:r>
          </a:p>
          <a:p>
            <a:pPr lvl="2"/>
            <a:r>
              <a:rPr lang="en-US" dirty="0" smtClean="0"/>
              <a:t>Can still be risky, idea 1 is better</a:t>
            </a:r>
          </a:p>
          <a:p>
            <a:pPr lvl="1"/>
            <a:endParaRPr lang="en-US" dirty="0" smtClean="0"/>
          </a:p>
          <a:p>
            <a:pPr lvl="1"/>
            <a:r>
              <a:rPr lang="en-US" dirty="0" smtClean="0"/>
              <a:t>Idea 3: Use different web browsers for sensitive and non-sensitive tasks</a:t>
            </a:r>
          </a:p>
          <a:p>
            <a:pPr lvl="2"/>
            <a:r>
              <a:rPr lang="en-US" dirty="0" smtClean="0"/>
              <a:t>Still risky, idea 1 is better</a:t>
            </a:r>
          </a:p>
          <a:p>
            <a:pPr lvl="1"/>
            <a:endParaRPr lang="en-US"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Account and system isolation</a:t>
            </a:r>
            <a:endParaRPr lang="en-US" dirty="0"/>
          </a:p>
        </p:txBody>
      </p:sp>
      <p:sp>
        <p:nvSpPr>
          <p:cNvPr id="4" name="Content Placeholder 3"/>
          <p:cNvSpPr>
            <a:spLocks noGrp="1"/>
          </p:cNvSpPr>
          <p:nvPr>
            <p:ph idx="1"/>
          </p:nvPr>
        </p:nvSpPr>
        <p:spPr/>
        <p:txBody>
          <a:bodyPr>
            <a:normAutofit/>
          </a:bodyPr>
          <a:lstStyle/>
          <a:p>
            <a:r>
              <a:rPr lang="en-US" dirty="0" smtClean="0"/>
              <a:t>Policies</a:t>
            </a:r>
          </a:p>
          <a:p>
            <a:pPr lvl="1"/>
            <a:endParaRPr lang="en-US" dirty="0" smtClean="0"/>
          </a:p>
          <a:p>
            <a:pPr lvl="1"/>
            <a:r>
              <a:rPr lang="en-US" dirty="0" smtClean="0"/>
              <a:t>Consider banning personal internet use on systems that store/process/transmit sensitive data</a:t>
            </a:r>
          </a:p>
          <a:p>
            <a:pPr lvl="1"/>
            <a:endParaRPr lang="en-US" dirty="0" smtClean="0"/>
          </a:p>
          <a:p>
            <a:pPr lvl="1"/>
            <a:endParaRPr lang="en-US" dirty="0" smtClean="0"/>
          </a:p>
          <a:p>
            <a:pPr lvl="1"/>
            <a:r>
              <a:rPr lang="en-US" dirty="0" smtClean="0"/>
              <a:t>Consider banning the use of USB thumb drives or CD’s/DVD’s that are not approved by authorized support technicians</a:t>
            </a:r>
          </a:p>
          <a:p>
            <a:pPr lvl="3"/>
            <a:endParaRPr lang="en-US" dirty="0" smtClean="0"/>
          </a:p>
          <a:p>
            <a:endParaRPr lang="en-US" dirty="0" smtClean="0"/>
          </a:p>
          <a:p>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Wrap-up</a:t>
            </a:r>
            <a:endParaRPr lang="en-US" dirty="0"/>
          </a:p>
        </p:txBody>
      </p:sp>
      <p:sp>
        <p:nvSpPr>
          <p:cNvPr id="4" name="Content Placeholder 3"/>
          <p:cNvSpPr>
            <a:spLocks noGrp="1"/>
          </p:cNvSpPr>
          <p:nvPr>
            <p:ph idx="1"/>
          </p:nvPr>
        </p:nvSpPr>
        <p:spPr/>
        <p:txBody>
          <a:bodyPr>
            <a:normAutofit/>
          </a:bodyPr>
          <a:lstStyle/>
          <a:p>
            <a:r>
              <a:rPr lang="en-US" dirty="0" smtClean="0"/>
              <a:t>Attackers are financially motivated and are doing well</a:t>
            </a:r>
          </a:p>
          <a:p>
            <a:endParaRPr lang="en-US" dirty="0" smtClean="0"/>
          </a:p>
          <a:p>
            <a:r>
              <a:rPr lang="en-US" dirty="0" smtClean="0"/>
              <a:t>By knowing their techniques, we can better defend</a:t>
            </a:r>
          </a:p>
          <a:p>
            <a:endParaRPr lang="en-US" dirty="0" smtClean="0"/>
          </a:p>
          <a:p>
            <a:r>
              <a:rPr lang="en-US" dirty="0" smtClean="0"/>
              <a:t>Defenders must strive to increase their threat awareness and be able to dynamically adapt</a:t>
            </a:r>
          </a:p>
          <a:p>
            <a:endParaRPr lang="en-US" dirty="0" smtClean="0"/>
          </a:p>
          <a:p>
            <a:r>
              <a:rPr lang="en-US" dirty="0" smtClean="0"/>
              <a:t>Protect the most important assets first</a:t>
            </a:r>
          </a:p>
          <a:p>
            <a:endParaRPr lang="en-US" dirty="0" smtClean="0"/>
          </a:p>
          <a:p>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0" y="1"/>
            <a:ext cx="89916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Wrap-up</a:t>
            </a:r>
            <a:endParaRPr lang="en-US" dirty="0"/>
          </a:p>
        </p:txBody>
      </p:sp>
      <p:sp>
        <p:nvSpPr>
          <p:cNvPr id="4" name="Content Placeholder 3"/>
          <p:cNvSpPr>
            <a:spLocks noGrp="1"/>
          </p:cNvSpPr>
          <p:nvPr>
            <p:ph idx="1"/>
          </p:nvPr>
        </p:nvSpPr>
        <p:spPr/>
        <p:txBody>
          <a:bodyPr>
            <a:normAutofit lnSpcReduction="10000"/>
          </a:bodyPr>
          <a:lstStyle/>
          <a:p>
            <a:r>
              <a:rPr lang="en-US" sz="3600" dirty="0" smtClean="0"/>
              <a:t>Patch the OS</a:t>
            </a:r>
          </a:p>
          <a:p>
            <a:r>
              <a:rPr lang="en-US" sz="3600" dirty="0" smtClean="0"/>
              <a:t>Patch the 3</a:t>
            </a:r>
            <a:r>
              <a:rPr lang="en-US" sz="3600" baseline="30000" dirty="0" smtClean="0"/>
              <a:t>rd</a:t>
            </a:r>
            <a:r>
              <a:rPr lang="en-US" sz="3600" dirty="0" smtClean="0"/>
              <a:t> Party Apps</a:t>
            </a:r>
          </a:p>
          <a:p>
            <a:r>
              <a:rPr lang="en-US" sz="3600" dirty="0" smtClean="0"/>
              <a:t>Antivirus</a:t>
            </a:r>
          </a:p>
          <a:p>
            <a:r>
              <a:rPr lang="en-US" sz="3600" dirty="0" smtClean="0"/>
              <a:t>Firewall on</a:t>
            </a:r>
          </a:p>
          <a:p>
            <a:r>
              <a:rPr lang="en-US" sz="3600" dirty="0" smtClean="0"/>
              <a:t>Sensitive Data – Scan then Purge or Encrypt</a:t>
            </a:r>
          </a:p>
          <a:p>
            <a:r>
              <a:rPr lang="en-US" sz="3600" dirty="0" smtClean="0"/>
              <a:t>Educate your users</a:t>
            </a:r>
          </a:p>
          <a:p>
            <a:endParaRPr lang="en-US" dirty="0" smtClean="0"/>
          </a:p>
          <a:p>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References</a:t>
            </a:r>
            <a:endParaRPr lang="en-US" dirty="0"/>
          </a:p>
        </p:txBody>
      </p:sp>
      <p:sp>
        <p:nvSpPr>
          <p:cNvPr id="4" name="Content Placeholder 3"/>
          <p:cNvSpPr>
            <a:spLocks noGrp="1"/>
          </p:cNvSpPr>
          <p:nvPr>
            <p:ph idx="1"/>
          </p:nvPr>
        </p:nvSpPr>
        <p:spPr/>
        <p:txBody>
          <a:bodyPr>
            <a:normAutofit lnSpcReduction="10000"/>
          </a:bodyPr>
          <a:lstStyle/>
          <a:p>
            <a:r>
              <a:rPr lang="en-US" b="1" dirty="0" smtClean="0"/>
              <a:t>Neustar: The Irretrievable Losses of Malware-Enabled ACH and Wire Fraud</a:t>
            </a:r>
          </a:p>
          <a:p>
            <a:pPr lvl="1"/>
            <a:r>
              <a:rPr lang="en-US" dirty="0" smtClean="0"/>
              <a:t>http://www.neustar.biz/pressroom/whitepapers/ACH_White_Paper.pdf</a:t>
            </a:r>
          </a:p>
          <a:p>
            <a:r>
              <a:rPr lang="en-US" b="1" dirty="0" smtClean="0"/>
              <a:t>Compromise Of User's Online Banking Credentials Targets Commercial Bank Accounts</a:t>
            </a:r>
          </a:p>
          <a:p>
            <a:pPr lvl="1"/>
            <a:r>
              <a:rPr lang="en-US" dirty="0" smtClean="0"/>
              <a:t>http://www.ic3.gov/media/2009/091103-1.aspx</a:t>
            </a:r>
          </a:p>
          <a:p>
            <a:r>
              <a:rPr lang="en-US" b="1" dirty="0" smtClean="0"/>
              <a:t>Fraudulent Automated Clearing House (ACH) Transfers Connected to Malware and Work-at-Home Scams</a:t>
            </a:r>
          </a:p>
          <a:p>
            <a:pPr lvl="1"/>
            <a:r>
              <a:rPr lang="en-US" dirty="0" smtClean="0"/>
              <a:t>http://www.fbi.gov/pressrel/pressrel09/ach_110309.htm</a:t>
            </a:r>
          </a:p>
          <a:p>
            <a:pPr lvl="1">
              <a:buNone/>
            </a:pPr>
            <a:endParaRPr lang="en-US" dirty="0" smtClean="0"/>
          </a:p>
          <a:p>
            <a:pPr lvl="2"/>
            <a:endParaRPr lang="en-US" dirty="0" smtClean="0"/>
          </a:p>
          <a:p>
            <a:pPr lvl="3"/>
            <a:endParaRPr lang="en-US" dirty="0" smtClean="0"/>
          </a:p>
          <a:p>
            <a:endParaRPr lang="en-US" dirty="0" smtClean="0"/>
          </a:p>
          <a:p>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Questions/Comments/Discussion</a:t>
            </a:r>
            <a:endParaRPr lang="en-US" dirty="0"/>
          </a:p>
        </p:txBody>
      </p:sp>
      <p:sp>
        <p:nvSpPr>
          <p:cNvPr id="4" name="Content Placeholder 3"/>
          <p:cNvSpPr>
            <a:spLocks noGrp="1"/>
          </p:cNvSpPr>
          <p:nvPr>
            <p:ph idx="1"/>
          </p:nvPr>
        </p:nvSpPr>
        <p:spPr/>
        <p:txBody>
          <a:bodyPr>
            <a:normAutofit/>
          </a:bodyPr>
          <a:lstStyle/>
          <a:p>
            <a:endParaRPr lang="en-US" dirty="0" smtClean="0"/>
          </a:p>
          <a:p>
            <a:r>
              <a:rPr lang="en-US" dirty="0" smtClean="0"/>
              <a:t>curtw@siu.edu or phone to discuss any of these items in more depth</a:t>
            </a:r>
          </a:p>
          <a:p>
            <a:endParaRPr lang="en-US" dirty="0" smtClean="0"/>
          </a:p>
          <a:p>
            <a:r>
              <a:rPr lang="en-US" dirty="0" smtClean="0"/>
              <a:t>I wish you ongoing success in protecting all of your computer systems, but especially those that handle any sort of sensitive data</a:t>
            </a:r>
          </a:p>
          <a:p>
            <a:endParaRPr lang="en-US" dirty="0" smtClean="0"/>
          </a:p>
          <a:p>
            <a:pPr lvl="1">
              <a:buNone/>
            </a:pPr>
            <a:endParaRPr lang="en-US" dirty="0" smtClean="0"/>
          </a:p>
          <a:p>
            <a:pPr lvl="2"/>
            <a:endParaRPr lang="en-US" dirty="0" smtClean="0"/>
          </a:p>
          <a:p>
            <a:pPr lvl="3"/>
            <a:endParaRPr lang="en-US" dirty="0" smtClean="0"/>
          </a:p>
          <a:p>
            <a:endParaRPr lang="en-US" dirty="0" smtClean="0"/>
          </a:p>
          <a:p>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0"/>
            <a:ext cx="9144000" cy="68661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srcRect/>
          <a:stretch>
            <a:fillRect/>
          </a:stretch>
        </p:blipFill>
        <p:spPr bwMode="auto">
          <a:xfrm>
            <a:off x="-51349" y="-152400"/>
            <a:ext cx="9166774" cy="7100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0"/>
            <a:ext cx="907256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losses due to crimeware</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Bullitt County, KY - $415,000 July 2009</a:t>
            </a:r>
          </a:p>
          <a:p>
            <a:r>
              <a:rPr lang="en-US" dirty="0" smtClean="0"/>
              <a:t>Western Beaver School District - $700,000 July 2009</a:t>
            </a:r>
          </a:p>
          <a:p>
            <a:r>
              <a:rPr lang="en-US" dirty="0" smtClean="0"/>
              <a:t>Slack Auto Parts - $75,000 July 2009</a:t>
            </a:r>
          </a:p>
          <a:p>
            <a:r>
              <a:rPr lang="en-US" dirty="0" smtClean="0"/>
              <a:t>FBI (ic3.gov):</a:t>
            </a:r>
          </a:p>
          <a:p>
            <a:pPr lvl="1"/>
            <a:r>
              <a:rPr lang="en-US" dirty="0" smtClean="0"/>
              <a:t>As of October 2009, there has been approximately $100 million in attempted losses</a:t>
            </a:r>
          </a:p>
          <a:p>
            <a:pPr lvl="1"/>
            <a:r>
              <a:rPr lang="en-US" dirty="0" smtClean="0"/>
              <a:t>On average the FBI is seeing several new victim complaints and cases opened every week</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2022</TotalTime>
  <Words>1986</Words>
  <Application>Microsoft Office PowerPoint</Application>
  <PresentationFormat>On-screen Show (4:3)</PresentationFormat>
  <Paragraphs>393</Paragraphs>
  <Slides>63</Slides>
  <Notes>6</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Flow</vt:lpstr>
      <vt:lpstr>Computer and data protection techniques and why we need them</vt:lpstr>
      <vt:lpstr>This Presentation &amp; Training</vt:lpstr>
      <vt:lpstr>Malware &amp; crimeware threat</vt:lpstr>
      <vt:lpstr>Malware &amp; crimeware threat</vt:lpstr>
      <vt:lpstr>Why should you care?</vt:lpstr>
      <vt:lpstr>Slide 6</vt:lpstr>
      <vt:lpstr>Slide 7</vt:lpstr>
      <vt:lpstr>Slide 8</vt:lpstr>
      <vt:lpstr>Recent losses due to crimeware</vt:lpstr>
      <vt:lpstr>Slide 10</vt:lpstr>
      <vt:lpstr>What crimeware does</vt:lpstr>
      <vt:lpstr>Malware and crimeware functions</vt:lpstr>
      <vt:lpstr>Crimeware profile – Zeus</vt:lpstr>
      <vt:lpstr>Crimeware – Torpig</vt:lpstr>
      <vt:lpstr>Cyber-Criminals reach out</vt:lpstr>
      <vt:lpstr>We ready our response…</vt:lpstr>
      <vt:lpstr>Hands-off, cyber-criminals!</vt:lpstr>
      <vt:lpstr>Typical Crimeware infection methods</vt:lpstr>
      <vt:lpstr>Battling Crimeware - trickery</vt:lpstr>
      <vt:lpstr>Zeus e-mail with attachment</vt:lpstr>
      <vt:lpstr>Zeus Facebook spoof mail with link</vt:lpstr>
      <vt:lpstr>Zeus/Zbot FDIC e-mail trickery</vt:lpstr>
      <vt:lpstr>Zeus financial e-mail spoof</vt:lpstr>
      <vt:lpstr>Don’t be fooled!</vt:lpstr>
      <vt:lpstr>Slide 25</vt:lpstr>
      <vt:lpstr>Detecting crimeware</vt:lpstr>
      <vt:lpstr>Cleaning up after crimeware</vt:lpstr>
      <vt:lpstr>Cleaning up after crimeware</vt:lpstr>
      <vt:lpstr>Cleaning up after crimeware</vt:lpstr>
      <vt:lpstr>Targeted attacks – spear phishing</vt:lpstr>
      <vt:lpstr>Targeted attacks (spear phishing)</vt:lpstr>
      <vt:lpstr>Targeted attack examples</vt:lpstr>
      <vt:lpstr>Target: energy sector</vt:lpstr>
      <vt:lpstr>Target: banking sector</vt:lpstr>
      <vt:lpstr>Target: foreign relations</vt:lpstr>
      <vt:lpstr>Dealing with targeted attacks</vt:lpstr>
      <vt:lpstr>Drive-by download attack</vt:lpstr>
      <vt:lpstr>Drive-by download attack</vt:lpstr>
      <vt:lpstr>Examples of drive-by downloads</vt:lpstr>
      <vt:lpstr>Examples of drive-by downloads</vt:lpstr>
      <vt:lpstr>Protecting against drive-bys</vt:lpstr>
      <vt:lpstr>Stopping drive-by infections</vt:lpstr>
      <vt:lpstr>Secunia Personal Software Inspector http://secunia.com/vulnerability_scanning/personal/</vt:lpstr>
      <vt:lpstr>Secunia Online Software Inspector http://secunia.com/vulnerability_scanning/online/</vt:lpstr>
      <vt:lpstr>Secunia Online Software Inspector http://secunia.com/vulnerability_scanning/online/</vt:lpstr>
      <vt:lpstr>Secunia Online Software Inspector http://secunia.com/vulnerability_scanning/online/</vt:lpstr>
      <vt:lpstr>Slide 47</vt:lpstr>
      <vt:lpstr>Secunia Personal Software Inspector http://secunia.com/vulnerability_scanning/personal/</vt:lpstr>
      <vt:lpstr>DEMO – OSI &amp; Patching processes</vt:lpstr>
      <vt:lpstr>Software update is not fool-proof</vt:lpstr>
      <vt:lpstr>Account and system isolation</vt:lpstr>
      <vt:lpstr>Account and system isolation  not fool-proof</vt:lpstr>
      <vt:lpstr>Finding sensitive data with the DataFind toolkit</vt:lpstr>
      <vt:lpstr>Using the DataFind toolkit - DEMO</vt:lpstr>
      <vt:lpstr>Dealing with sensitive data – a note on encryption</vt:lpstr>
      <vt:lpstr>Fast &amp; easy Office 2007 encryption</vt:lpstr>
      <vt:lpstr>Account and system isolation</vt:lpstr>
      <vt:lpstr>Account and system isolation</vt:lpstr>
      <vt:lpstr>Wrap-up</vt:lpstr>
      <vt:lpstr>Wrap-up</vt:lpstr>
      <vt:lpstr>References</vt:lpstr>
      <vt:lpstr>Questions/Comments/Discussion</vt:lpstr>
      <vt:lpstr>Slide 63</vt:lpstr>
    </vt:vector>
  </TitlesOfParts>
  <Company>Southern Illinois University Carbondale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curtw</dc:creator>
  <cp:lastModifiedBy>curtw</cp:lastModifiedBy>
  <cp:revision>162</cp:revision>
  <dcterms:created xsi:type="dcterms:W3CDTF">2009-11-10T19:54:57Z</dcterms:created>
  <dcterms:modified xsi:type="dcterms:W3CDTF">2010-03-25T16:53:35Z</dcterms:modified>
</cp:coreProperties>
</file>